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376" r:id="rId2"/>
    <p:sldId id="369" r:id="rId3"/>
    <p:sldId id="368" r:id="rId4"/>
    <p:sldId id="378" r:id="rId5"/>
    <p:sldId id="335" r:id="rId6"/>
    <p:sldId id="337" r:id="rId7"/>
    <p:sldId id="338" r:id="rId8"/>
    <p:sldId id="362" r:id="rId9"/>
    <p:sldId id="363" r:id="rId10"/>
    <p:sldId id="364" r:id="rId11"/>
    <p:sldId id="375" r:id="rId12"/>
    <p:sldId id="370" r:id="rId13"/>
    <p:sldId id="377" r:id="rId14"/>
    <p:sldId id="371" r:id="rId15"/>
    <p:sldId id="373" r:id="rId16"/>
  </p:sldIdLst>
  <p:sldSz cx="12192000" cy="6858000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EAFDE"/>
    <a:srgbClr val="FFFFFF"/>
    <a:srgbClr val="5E78A9"/>
    <a:srgbClr val="A5A199"/>
    <a:srgbClr val="896905"/>
    <a:srgbClr val="BC9F49"/>
    <a:srgbClr val="2F559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0943" autoAdjust="0"/>
  </p:normalViewPr>
  <p:slideViewPr>
    <p:cSldViewPr snapToGrid="0">
      <p:cViewPr varScale="1">
        <p:scale>
          <a:sx n="69" d="100"/>
          <a:sy n="69" d="100"/>
        </p:scale>
        <p:origin x="-1014" y="-9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B78AD76-D99A-4BC3-8DCF-4610FB3D6370}" type="datetimeFigureOut">
              <a:rPr lang="ru-RU"/>
              <a:pPr>
                <a:defRPr/>
              </a:pPr>
              <a:t>22.08.2016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F74C1E5-979F-47D6-BCBF-0BCCA3207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9471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34B3C4-7B07-47CA-86A0-AAC3C91881B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7049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EC2521-E725-4BCA-A8E6-67FD5AFE0B8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4312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7392ED7-44A7-4AFD-A933-F8113635207F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7276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6BC641-32E7-417F-9982-9AA05DAC71A3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3072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7875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80000"/>
            <a:ext cx="6049963" cy="48133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170368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6BC641-32E7-417F-9982-9AA05DAC71A3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3072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7875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80000"/>
            <a:ext cx="6049963" cy="48133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170368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 txBox="1">
            <a:spLocks noGrp="1"/>
          </p:cNvSpPr>
          <p:nvPr/>
        </p:nvSpPr>
        <p:spPr bwMode="auto">
          <a:xfrm>
            <a:off x="3849688" y="9429750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EE34275-5F39-4BC3-9582-5B10EC5A4483}" type="slidenum">
              <a:rPr lang="ru-RU" sz="1200">
                <a:latin typeface="Calibri" pitchFamily="34" charset="0"/>
              </a:rPr>
              <a:pPr algn="r"/>
              <a:t>14</a:t>
            </a:fld>
            <a:endParaRPr 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7368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 txBox="1">
            <a:spLocks noGrp="1"/>
          </p:cNvSpPr>
          <p:nvPr/>
        </p:nvSpPr>
        <p:spPr bwMode="auto">
          <a:xfrm>
            <a:off x="3849688" y="9429750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1A59F56-CE9C-4B73-9F96-30B377DE3280}" type="slidenum">
              <a:rPr lang="ru-RU" sz="1200">
                <a:latin typeface="Calibri" pitchFamily="34" charset="0"/>
              </a:rPr>
              <a:pPr algn="r"/>
              <a:t>15</a:t>
            </a:fld>
            <a:endParaRPr 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6548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5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0"/>
          <p:cNvSpPr/>
          <p:nvPr userDrawn="1"/>
        </p:nvSpPr>
        <p:spPr>
          <a:xfrm>
            <a:off x="0" y="0"/>
            <a:ext cx="8382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 userDrawn="1"/>
        </p:nvSpPr>
        <p:spPr>
          <a:xfrm>
            <a:off x="0" y="0"/>
            <a:ext cx="12192000" cy="11223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 userDrawn="1"/>
        </p:nvSpPr>
        <p:spPr>
          <a:xfrm>
            <a:off x="0" y="6356350"/>
            <a:ext cx="12192000" cy="5254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30"/>
          <p:cNvCxnSpPr>
            <a:cxnSpLocks noChangeShapeType="1"/>
          </p:cNvCxnSpPr>
          <p:nvPr userDrawn="1"/>
        </p:nvCxnSpPr>
        <p:spPr bwMode="auto">
          <a:xfrm>
            <a:off x="2352675" y="4486275"/>
            <a:ext cx="7486650" cy="0"/>
          </a:xfrm>
          <a:prstGeom prst="line">
            <a:avLst/>
          </a:prstGeom>
          <a:noFill/>
          <a:ln w="25404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9" name="Прямая соединительная линия 1030"/>
          <p:cNvCxnSpPr>
            <a:cxnSpLocks noChangeShapeType="1"/>
          </p:cNvCxnSpPr>
          <p:nvPr userDrawn="1"/>
        </p:nvCxnSpPr>
        <p:spPr bwMode="auto">
          <a:xfrm>
            <a:off x="2352675" y="6218238"/>
            <a:ext cx="7486650" cy="0"/>
          </a:xfrm>
          <a:prstGeom prst="line">
            <a:avLst/>
          </a:prstGeom>
          <a:noFill/>
          <a:ln w="25404">
            <a:solidFill>
              <a:srgbClr val="FF0000"/>
            </a:solidFill>
            <a:round/>
            <a:headEnd/>
            <a:tailEnd/>
          </a:ln>
        </p:spPr>
      </p:cxnSp>
      <p:grpSp>
        <p:nvGrpSpPr>
          <p:cNvPr id="10" name="Группа 36"/>
          <p:cNvGrpSpPr>
            <a:grpSpLocks/>
          </p:cNvGrpSpPr>
          <p:nvPr userDrawn="1"/>
        </p:nvGrpSpPr>
        <p:grpSpPr bwMode="auto">
          <a:xfrm>
            <a:off x="10718800" y="133350"/>
            <a:ext cx="1270000" cy="1674813"/>
            <a:chOff x="8773067" y="-1546866"/>
            <a:chExt cx="1271478" cy="1675658"/>
          </a:xfrm>
        </p:grpSpPr>
        <p:sp>
          <p:nvSpPr>
            <p:cNvPr id="11" name="Прямоугольник 34"/>
            <p:cNvSpPr/>
            <p:nvPr userDrawn="1"/>
          </p:nvSpPr>
          <p:spPr>
            <a:xfrm>
              <a:off x="9027363" y="-949665"/>
              <a:ext cx="762887" cy="8370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2" name="Рисунок 35" descr="Picture 11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73067" y="-1546866"/>
              <a:ext cx="1271478" cy="167565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</p:pic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4623984"/>
            <a:ext cx="9144000" cy="1327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3" name="Заголовок 1"/>
          <p:cNvSpPr>
            <a:spLocks noGrp="1"/>
          </p:cNvSpPr>
          <p:nvPr>
            <p:ph type="ctrTitle"/>
          </p:nvPr>
        </p:nvSpPr>
        <p:spPr>
          <a:xfrm>
            <a:off x="1524000" y="18083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39933E5-B017-4214-9A3D-1A2A1784ACBD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925973D-5965-498C-807F-3975046CF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МЕЧАНИЕ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30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Рисунок 1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28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pic>
        <p:nvPicPr>
          <p:cNvPr id="8" name="Рисунок 29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5130" y="1054469"/>
            <a:ext cx="5634671" cy="51224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054469"/>
            <a:ext cx="5746376" cy="51224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9EC5B5E-82CE-4577-AB31-7A0D1CBE1F68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94163" y="6457950"/>
            <a:ext cx="41148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ru-RU" dirty="0"/>
              <a:t>Приложение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CDD74C5-5D04-46E1-A4C0-25276D53F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МЕЧАНИЕ 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2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Рисунок 1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19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pic>
        <p:nvPicPr>
          <p:cNvPr id="10" name="Рисунок 20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5131" y="1085713"/>
            <a:ext cx="5612445" cy="14193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5131" y="2505075"/>
            <a:ext cx="5612445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085713"/>
            <a:ext cx="5746376" cy="14193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46376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5E21C0B-B194-40AB-A906-A70042E38C29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94163" y="6457950"/>
            <a:ext cx="41148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ru-RU" dirty="0"/>
              <a:t>Приложение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4A2EDD1-5FB8-42AB-9ECB-604103DD9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ИМЕЧАНИЕ 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Рисунок 1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5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cxnSp>
        <p:nvCxnSpPr>
          <p:cNvPr id="6" name="Прямая соединительная линия 6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C5357B8-D9A5-461D-A7DB-43D2574AB7A2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94163" y="6457950"/>
            <a:ext cx="41148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ru-RU" dirty="0"/>
              <a:t>Приложение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DF226E8-838B-42BD-8220-F75E42664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МЕЧАНИЕ 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5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Рисунок 1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8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cxnSp>
        <p:nvCxnSpPr>
          <p:cNvPr id="8" name="Прямая соединительная линия 9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9" y="1030027"/>
            <a:ext cx="6735388" cy="48310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131" y="1030027"/>
            <a:ext cx="4386895" cy="4838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1D3C219-984D-46EB-B325-66A45656A9D7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94163" y="6457950"/>
            <a:ext cx="41148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ru-RU" dirty="0"/>
              <a:t>Приложение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878F96E-DF03-4CF5-85C2-C4715A06C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МЕЧАНИЕ 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Рисунок 1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cxnSp>
        <p:nvCxnSpPr>
          <p:cNvPr id="7" name="Прямая соединительная линия 8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5130" y="1194619"/>
            <a:ext cx="11533447" cy="4982344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5E84CF0-CBBC-450A-9CAC-312A3F092995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94163" y="6457950"/>
            <a:ext cx="41148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ru-RU" dirty="0"/>
              <a:t>Приложение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453C65-A9B2-4B8D-9E8B-152B69E0E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МЕЧАНИЕ 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Рисунок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8001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200×263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28363" y="2970213"/>
            <a:ext cx="11842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y="23000" kx="-1199993" algn="bl" rotWithShape="0">
              <a:srgbClr val="000000">
                <a:alpha val="20000"/>
              </a:srgbClr>
            </a:outerShdw>
          </a:effectLst>
        </p:spPr>
      </p:pic>
      <p:cxnSp>
        <p:nvCxnSpPr>
          <p:cNvPr id="7" name="Прямая соединительная линия 8"/>
          <p:cNvCxnSpPr/>
          <p:nvPr userDrawn="1"/>
        </p:nvCxnSpPr>
        <p:spPr>
          <a:xfrm>
            <a:off x="10966450" y="222250"/>
            <a:ext cx="61913" cy="6427788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sp>
        <p:nvSpPr>
          <p:cNvPr id="8" name="Номер слайда 5"/>
          <p:cNvSpPr txBox="1">
            <a:spLocks/>
          </p:cNvSpPr>
          <p:nvPr userDrawn="1"/>
        </p:nvSpPr>
        <p:spPr>
          <a:xfrm>
            <a:off x="0" y="6356350"/>
            <a:ext cx="623888" cy="501650"/>
          </a:xfrm>
          <a:prstGeom prst="rect">
            <a:avLst/>
          </a:prstGeom>
        </p:spPr>
        <p:txBody>
          <a:bodyPr vert="vert"/>
          <a:lstStyle>
            <a:defPPr>
              <a:defRPr lang="ru-RU"/>
            </a:defPPr>
            <a:lvl1pPr marL="0" algn="l" defTabSz="914400" rtl="0" eaLnBrk="1" latinLnBrk="0" hangingPunct="1">
              <a:defRPr sz="24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47EE79E-5EFC-41C1-BFAD-868A8EF778B5}" type="slidenum">
              <a:rPr lang="ru-RU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221675"/>
            <a:ext cx="7734300" cy="6428509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8610599" y="221674"/>
            <a:ext cx="2254455" cy="6428509"/>
          </a:xfrm>
          <a:prstGeom prst="rect">
            <a:avLst/>
          </a:prstGeom>
        </p:spPr>
        <p:txBody>
          <a:bodyPr vert="vert">
            <a:normAutofit/>
          </a:bodyPr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>
          <a:xfrm>
            <a:off x="0" y="-3175"/>
            <a:ext cx="457200" cy="1427163"/>
          </a:xfrm>
          <a:prstGeom prst="rect">
            <a:avLst/>
          </a:prstGeom>
        </p:spPr>
        <p:txBody>
          <a:bodyPr vert="vert"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6480B85-FCA5-4FF1-B7C4-2F7D257DBAA3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9213" y="1998663"/>
            <a:ext cx="685800" cy="2843212"/>
          </a:xfrm>
          <a:prstGeom prst="rect">
            <a:avLst/>
          </a:prstGeom>
        </p:spPr>
        <p:txBody>
          <a:bodyPr vert="vert"/>
          <a:lstStyle>
            <a:lvl1pPr algn="ctr" fontAlgn="auto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ru-RU" dirty="0"/>
              <a:t>Приложение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>
          <a:xfrm>
            <a:off x="0" y="6492875"/>
            <a:ext cx="2733675" cy="355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/>
              <a:t>26.12.15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>
          <a:xfrm>
            <a:off x="11566525" y="6356350"/>
            <a:ext cx="614363" cy="492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ACD589E-8777-47C2-81E1-01742419A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Рисунок 1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cxnSp>
        <p:nvCxnSpPr>
          <p:cNvPr id="7" name="Прямая соединительная линия 15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30" y="1174461"/>
            <a:ext cx="11533447" cy="48907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CC10430-D461-48E3-82D3-1794F0E6B2A6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D37BE2C-D406-4962-838D-F3ED45F11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30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Рисунок 33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28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pic>
        <p:nvPicPr>
          <p:cNvPr id="8" name="Рисунок 29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5130" y="1054469"/>
            <a:ext cx="5634671" cy="51224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054469"/>
            <a:ext cx="5746376" cy="512249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2568DF9-D046-4DC1-BCF4-1D129ED6B142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8E735FB-FFD9-4A77-8C3A-BCA4D0CC0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2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Рисунок 2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19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pic>
        <p:nvPicPr>
          <p:cNvPr id="10" name="Рисунок 20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5131" y="1085713"/>
            <a:ext cx="5612445" cy="14193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5131" y="2505075"/>
            <a:ext cx="5612445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085713"/>
            <a:ext cx="5746376" cy="14193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46376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C8FB191-1422-43C5-904A-6F42C914D44F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358D987-08DB-4807-ACCA-E63969A8A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5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4" name="Рисунок 18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cxnSp>
        <p:nvCxnSpPr>
          <p:cNvPr id="6" name="Прямая соединительная линия 7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CD0DB95-D06E-4604-8EC6-0E5014ECF777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DE5806B-B7B2-4BA3-89D3-80A202882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5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Рисунок 19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8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cxnSp>
        <p:nvCxnSpPr>
          <p:cNvPr id="8" name="Прямая соединительная линия 9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9" y="1015355"/>
            <a:ext cx="6735388" cy="48456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5131" y="1030027"/>
            <a:ext cx="4386895" cy="4838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695364F-028E-4D7D-967D-B9674EF8633A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D37C14B-71B0-407A-9D3A-FDE5B8968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Рисунок 18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cxnSp>
        <p:nvCxnSpPr>
          <p:cNvPr id="7" name="Прямая соединительная линия 8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5130" y="1194619"/>
            <a:ext cx="11533447" cy="4982344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1BCE48B-173F-43A8-8A05-C8C92C3FF368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B7C5F7C-003A-4D5B-B946-4BC688E64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Рисунок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8001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200×263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28363" y="2970213"/>
            <a:ext cx="11842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y="23000" kx="-1199993" algn="bl" rotWithShape="0">
              <a:srgbClr val="000000">
                <a:alpha val="20000"/>
              </a:srgbClr>
            </a:outerShdw>
          </a:effectLst>
        </p:spPr>
      </p:pic>
      <p:cxnSp>
        <p:nvCxnSpPr>
          <p:cNvPr id="7" name="Прямая соединительная линия 8"/>
          <p:cNvCxnSpPr/>
          <p:nvPr userDrawn="1"/>
        </p:nvCxnSpPr>
        <p:spPr>
          <a:xfrm>
            <a:off x="10966450" y="222250"/>
            <a:ext cx="61913" cy="6427788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sp>
        <p:nvSpPr>
          <p:cNvPr id="8" name="Номер слайда 5"/>
          <p:cNvSpPr txBox="1">
            <a:spLocks/>
          </p:cNvSpPr>
          <p:nvPr userDrawn="1"/>
        </p:nvSpPr>
        <p:spPr>
          <a:xfrm>
            <a:off x="0" y="6356350"/>
            <a:ext cx="623888" cy="501650"/>
          </a:xfrm>
          <a:prstGeom prst="rect">
            <a:avLst/>
          </a:prstGeom>
        </p:spPr>
        <p:txBody>
          <a:bodyPr vert="vert"/>
          <a:lstStyle>
            <a:defPPr>
              <a:defRPr lang="ru-RU"/>
            </a:defPPr>
            <a:lvl1pPr marL="0" algn="l" defTabSz="914400" rtl="0" eaLnBrk="1" latinLnBrk="0" hangingPunct="1">
              <a:defRPr sz="24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3287BEA-B9DA-40F4-A891-C7AE9409B179}" type="slidenum">
              <a:rPr lang="ru-RU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221675"/>
            <a:ext cx="7734300" cy="6428509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8610599" y="221674"/>
            <a:ext cx="2254455" cy="6428509"/>
          </a:xfrm>
          <a:prstGeom prst="rect">
            <a:avLst/>
          </a:prstGeom>
        </p:spPr>
        <p:txBody>
          <a:bodyPr vert="vert">
            <a:normAutofit/>
          </a:bodyPr>
          <a:lstStyle>
            <a:lvl1pPr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>
          <a:xfrm>
            <a:off x="0" y="-3175"/>
            <a:ext cx="457200" cy="1427163"/>
          </a:xfrm>
          <a:prstGeom prst="rect">
            <a:avLst/>
          </a:prstGeom>
        </p:spPr>
        <p:txBody>
          <a:bodyPr vert="vert"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15C7533-8771-4CB7-A331-196CBB9E4C59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МЕЧАНИЕ 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/>
          <p:nvPr userDrawn="1"/>
        </p:nvSpPr>
        <p:spPr>
          <a:xfrm>
            <a:off x="0" y="-23813"/>
            <a:ext cx="12192000" cy="6905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" name="Рисунок 1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2825"/>
            <a:ext cx="1219200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200×263.gif"/>
          <p:cNvPicPr>
            <a:picLocks noChangeAspect="1"/>
          </p:cNvPicPr>
          <p:nvPr userDrawn="1"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1201400" y="71438"/>
            <a:ext cx="717550" cy="944562"/>
          </a:xfrm>
          <a:prstGeom prst="rect">
            <a:avLst/>
          </a:prstGeom>
          <a:noFill/>
          <a:ln>
            <a:noFill/>
          </a:ln>
          <a:effectLst>
            <a:outerShdw blurRad="63500" sy="23000" kx="-1199992" algn="bl" rotWithShape="0">
              <a:srgbClr val="000000">
                <a:alpha val="20000"/>
              </a:srgbClr>
            </a:outerShdw>
          </a:effectLst>
        </p:spPr>
      </p:pic>
      <p:cxnSp>
        <p:nvCxnSpPr>
          <p:cNvPr id="7" name="Прямая соединительная линия 15"/>
          <p:cNvCxnSpPr/>
          <p:nvPr userDrawn="1"/>
        </p:nvCxnSpPr>
        <p:spPr>
          <a:xfrm>
            <a:off x="385763" y="1022350"/>
            <a:ext cx="11533187" cy="0"/>
          </a:xfrm>
          <a:prstGeom prst="line">
            <a:avLst/>
          </a:prstGeom>
          <a:ln w="25404" cap="flat" cmpd="sng" algn="ctr">
            <a:solidFill>
              <a:srgbClr val="FF0000"/>
            </a:solidFill>
            <a:prstDash val="solid"/>
            <a:round/>
          </a:ln>
          <a:effectLst>
            <a:outerShdw blurRad="63500" dist="8933" dir="5400000" sy="-50000" kx="2598083" algn="br">
              <a:srgbClr val="000000">
                <a:alpha val="20000"/>
              </a:srgbClr>
            </a:outerShdw>
          </a:effectLst>
        </p:spPr>
      </p:cxn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30" y="1174461"/>
            <a:ext cx="11533447" cy="48907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0" y="434"/>
            <a:ext cx="11201027" cy="987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71C0D31-AC4E-4C0C-B30B-8370F3BE9D32}" type="datetime1">
              <a:rPr lang="ru-RU"/>
              <a:pPr>
                <a:defRPr/>
              </a:pPr>
              <a:t>22.08.2016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94163" y="6457950"/>
            <a:ext cx="41148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ru-RU" dirty="0"/>
              <a:t>Приложение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568113" y="6356350"/>
            <a:ext cx="623887" cy="5016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F34293E-2474-4090-953E-CDAEB07B0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028" descr="Picture 5"/>
          <p:cNvPicPr>
            <a:picLocks noChangeAspect="1" noChangeArrowheads="1"/>
          </p:cNvPicPr>
          <p:nvPr userDrawn="1"/>
        </p:nvPicPr>
        <p:blipFill>
          <a:blip r:embed="rId18" cstate="print">
            <a:lum bright="10000"/>
          </a:blip>
          <a:srcRect l="1367" t="1505" r="1151" b="1820"/>
          <a:stretch>
            <a:fillRect/>
          </a:stretch>
        </p:blipFill>
        <p:spPr bwMode="auto">
          <a:xfrm>
            <a:off x="3432175" y="1152525"/>
            <a:ext cx="5334000" cy="517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/>
          <p:cNvSpPr/>
          <p:nvPr userDrawn="1"/>
        </p:nvSpPr>
        <p:spPr>
          <a:xfrm>
            <a:off x="11356975" y="0"/>
            <a:ext cx="838200" cy="68818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10588337" y="295194"/>
            <a:ext cx="1530927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2" y="173038"/>
            <a:ext cx="1530927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 userDrawn="1"/>
        </p:nvSpPr>
        <p:spPr>
          <a:xfrm>
            <a:off x="0" y="-23813"/>
            <a:ext cx="838200" cy="68818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6" name="Рисунок 25" descr="Picture 11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586288" y="1223963"/>
            <a:ext cx="3019425" cy="3976687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0" name="Прямоугольник 29"/>
          <p:cNvSpPr/>
          <p:nvPr userDrawn="1"/>
        </p:nvSpPr>
        <p:spPr>
          <a:xfrm>
            <a:off x="0" y="-23813"/>
            <a:ext cx="12192000" cy="111601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 userDrawn="1"/>
        </p:nvSpPr>
        <p:spPr>
          <a:xfrm>
            <a:off x="0" y="6356350"/>
            <a:ext cx="12192000" cy="52546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038" name="Прямая соединительная линия 1030"/>
          <p:cNvCxnSpPr>
            <a:cxnSpLocks noChangeShapeType="1"/>
          </p:cNvCxnSpPr>
          <p:nvPr userDrawn="1"/>
        </p:nvCxnSpPr>
        <p:spPr bwMode="auto">
          <a:xfrm>
            <a:off x="2352675" y="1223963"/>
            <a:ext cx="7486650" cy="0"/>
          </a:xfrm>
          <a:prstGeom prst="line">
            <a:avLst/>
          </a:prstGeom>
          <a:noFill/>
          <a:ln w="25404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039" name="Прямая соединительная линия 1030"/>
          <p:cNvCxnSpPr>
            <a:cxnSpLocks noChangeShapeType="1"/>
          </p:cNvCxnSpPr>
          <p:nvPr userDrawn="1"/>
        </p:nvCxnSpPr>
        <p:spPr bwMode="auto">
          <a:xfrm>
            <a:off x="2352675" y="6315075"/>
            <a:ext cx="7486650" cy="0"/>
          </a:xfrm>
          <a:prstGeom prst="line">
            <a:avLst/>
          </a:prstGeom>
          <a:noFill/>
          <a:ln w="25404">
            <a:solidFill>
              <a:srgbClr val="FF0000"/>
            </a:solidFill>
            <a:round/>
            <a:headEnd/>
            <a:tailE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4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82600" y="3708400"/>
            <a:ext cx="10972800" cy="2824164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Бизнес-концепция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детского технопарка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6000" b="1" i="1" dirty="0" smtClean="0">
                <a:solidFill>
                  <a:srgbClr val="FF0000"/>
                </a:solidFill>
              </a:rPr>
              <a:t>«ПикоКвантум»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АГ\Детский технопарк\Кванториум\Кванториу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1350" y="1060450"/>
            <a:ext cx="3022074" cy="2863850"/>
          </a:xfrm>
          <a:prstGeom prst="rect">
            <a:avLst/>
          </a:prstGeom>
          <a:noFill/>
        </p:spPr>
      </p:pic>
      <p:pic>
        <p:nvPicPr>
          <p:cNvPr id="1031" name="Picture 7" descr="D:\АГ\Детский технопарк\Кванториум\I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8050" y="1455738"/>
            <a:ext cx="2173288" cy="1457325"/>
          </a:xfrm>
          <a:prstGeom prst="rect">
            <a:avLst/>
          </a:prstGeom>
          <a:noFill/>
        </p:spPr>
      </p:pic>
      <p:pic>
        <p:nvPicPr>
          <p:cNvPr id="1032" name="Picture 8" descr="D:\АГ\Детский технопарк\Кванториум\Дата (гео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6638" y="1457325"/>
            <a:ext cx="2803525" cy="1454150"/>
          </a:xfrm>
          <a:prstGeom prst="rect">
            <a:avLst/>
          </a:prstGeom>
          <a:noFill/>
        </p:spPr>
      </p:pic>
      <p:pic>
        <p:nvPicPr>
          <p:cNvPr id="1033" name="Picture 9" descr="D:\АГ\Детский технопарк\Кванториум\Нано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887" y="2880000"/>
            <a:ext cx="2838450" cy="1457325"/>
          </a:xfrm>
          <a:prstGeom prst="rect">
            <a:avLst/>
          </a:prstGeom>
          <a:noFill/>
        </p:spPr>
      </p:pic>
      <p:pic>
        <p:nvPicPr>
          <p:cNvPr id="1034" name="Picture 10" descr="D:\АГ\Детский технопарк\Кванториум\Робо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12233" y="2880000"/>
            <a:ext cx="2800350" cy="1457325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4991100" y="64886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FF"/>
                </a:solidFill>
              </a:rPr>
              <a:t>Фрязино, 2016</a:t>
            </a:r>
            <a:endParaRPr lang="ru-RU" b="1" dirty="0">
              <a:solidFill>
                <a:srgbClr val="FFFFFF"/>
              </a:solidFill>
            </a:endParaRPr>
          </a:p>
        </p:txBody>
      </p:sp>
      <p:pic>
        <p:nvPicPr>
          <p:cNvPr id="1035" name="Picture 11" descr="D:\АГ\Детский технопарк\Кванториум\Нейро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379579" y="4465528"/>
            <a:ext cx="3060700" cy="1457325"/>
          </a:xfrm>
          <a:prstGeom prst="rect">
            <a:avLst/>
          </a:prstGeom>
          <a:noFill/>
        </p:spPr>
      </p:pic>
      <p:pic>
        <p:nvPicPr>
          <p:cNvPr id="1036" name="Picture 12" descr="D:\АГ\Детский технопарк\Кванториум\Ноу-хау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413380" y="4464000"/>
            <a:ext cx="3571876" cy="1440610"/>
          </a:xfrm>
          <a:prstGeom prst="rect">
            <a:avLst/>
          </a:prstGeom>
          <a:noFill/>
        </p:spPr>
      </p:pic>
      <p:grpSp>
        <p:nvGrpSpPr>
          <p:cNvPr id="17" name="Группа 16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38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  <p:sp>
        <p:nvSpPr>
          <p:cNvPr id="16" name="TextBox 15"/>
          <p:cNvSpPr txBox="1"/>
          <p:nvPr/>
        </p:nvSpPr>
        <p:spPr>
          <a:xfrm>
            <a:off x="328613" y="228600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/>
              <a:t>Приложение </a:t>
            </a:r>
            <a:r>
              <a:rPr lang="ru-RU" sz="3200" b="1" smtClean="0"/>
              <a:t>Е</a:t>
            </a:r>
            <a:endParaRPr lang="en-US" sz="3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721" name="Group 97"/>
          <p:cNvGraphicFramePr>
            <a:graphicFrameLocks noGrp="1"/>
          </p:cNvGraphicFramePr>
          <p:nvPr/>
        </p:nvGraphicFramePr>
        <p:xfrm>
          <a:off x="239713" y="1570038"/>
          <a:ext cx="11522075" cy="4417695"/>
        </p:xfrm>
        <a:graphic>
          <a:graphicData uri="http://schemas.openxmlformats.org/drawingml/2006/table">
            <a:tbl>
              <a:tblPr/>
              <a:tblGrid>
                <a:gridCol w="660400"/>
                <a:gridCol w="5761037"/>
                <a:gridCol w="850900"/>
                <a:gridCol w="849313"/>
                <a:gridCol w="849312"/>
                <a:gridCol w="850900"/>
                <a:gridCol w="849313"/>
                <a:gridCol w="8509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№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/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Направления расходов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2016 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2017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2018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2019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2020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2021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1.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Техническая эксплуатация объекта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2.1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2.25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2.35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2.4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1.1.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Коммунальные затраты (электроэнергия, водоснабжение, канализация, отопление  и т.п.)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0.45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0.5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0.6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0.65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0.65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1.2.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Фонд оплаты труда обеспечивающего персонала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0</a:t>
                      </a:r>
                    </a:p>
                    <a:p>
                      <a:pPr algn="ctr"/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1.55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1.6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1.65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1.7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1.75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2.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Целевая эксплуатация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2.1.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Фонд оплаты труда (преподаватели, персонал по обслуживанию оборудования технопарка, административно-управленческий персонал)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0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5.95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2.2.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Расходы на сырье и материалы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2.3.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Прочие расходы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Итого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0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8.5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9.1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9.75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10.35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10.9</a:t>
                      </a:r>
                      <a:endParaRPr lang="ru-RU" sz="1600" b="1" dirty="0"/>
                    </a:p>
                  </a:txBody>
                  <a:tcPr marL="121920" marR="121920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9" name="Прямая соединительная линия 38"/>
          <p:cNvCxnSpPr/>
          <p:nvPr/>
        </p:nvCxnSpPr>
        <p:spPr>
          <a:xfrm>
            <a:off x="334963" y="6308725"/>
            <a:ext cx="11425237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66" name="Прямоугольник 7"/>
          <p:cNvSpPr>
            <a:spLocks noChangeArrowheads="1"/>
          </p:cNvSpPr>
          <p:nvPr/>
        </p:nvSpPr>
        <p:spPr bwMode="auto">
          <a:xfrm>
            <a:off x="10320338" y="1052513"/>
            <a:ext cx="1055687" cy="288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20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млн. руб.</a:t>
            </a:r>
          </a:p>
        </p:txBody>
      </p:sp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167957" y="30116"/>
            <a:ext cx="11201027" cy="98429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 smtClean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cs typeface="Times New Roman"/>
              </a:rPr>
              <a:t>Затраты на обеспечение текущей </a:t>
            </a:r>
            <a:br>
              <a:rPr lang="ru-RU" sz="3400" b="1" dirty="0" smtClean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cs typeface="Times New Roman"/>
              </a:rPr>
            </a:br>
            <a:r>
              <a:rPr lang="ru-RU" sz="3400" b="1" dirty="0" smtClean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cs typeface="Times New Roman"/>
              </a:rPr>
              <a:t>деятельности технопарка</a:t>
            </a:r>
            <a:endParaRPr lang="en-US" sz="3400" dirty="0"/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929AF0-B220-455F-9DC5-145340445895}" type="slidenum">
              <a:rPr lang="ru-RU"/>
              <a:pPr>
                <a:defRPr/>
              </a:pPr>
              <a:t>10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20" name="Прямоугольник 45"/>
          <p:cNvSpPr>
            <a:spLocks noChangeArrowheads="1"/>
          </p:cNvSpPr>
          <p:nvPr/>
        </p:nvSpPr>
        <p:spPr bwMode="auto">
          <a:xfrm>
            <a:off x="10031413" y="1035050"/>
            <a:ext cx="1055687" cy="288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200" dirty="0" smtClean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млн. </a:t>
            </a:r>
            <a:r>
              <a:rPr lang="ru-RU" sz="1200" dirty="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руб.</a:t>
            </a:r>
          </a:p>
        </p:txBody>
      </p:sp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167957" y="296341"/>
            <a:ext cx="11201027" cy="698399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 smtClean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cs typeface="Times New Roman"/>
              </a:rPr>
              <a:t>Источники финансирования 2016 – 2018 г.</a:t>
            </a:r>
            <a:endParaRPr lang="en-US" sz="3400" dirty="0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11568113" y="6356350"/>
            <a:ext cx="623887" cy="501650"/>
          </a:xfrm>
        </p:spPr>
        <p:txBody>
          <a:bodyPr/>
          <a:lstStyle/>
          <a:p>
            <a:pPr>
              <a:defRPr/>
            </a:pPr>
            <a:fld id="{F83382F4-A297-4611-9DC3-CEAC3E3A96EA}" type="slidenum">
              <a:rPr lang="ru-RU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7" name="Group 690"/>
          <p:cNvGraphicFramePr>
            <a:graphicFrameLocks noGrp="1"/>
          </p:cNvGraphicFramePr>
          <p:nvPr/>
        </p:nvGraphicFramePr>
        <p:xfrm>
          <a:off x="601663" y="1341438"/>
          <a:ext cx="10777537" cy="4746935"/>
        </p:xfrm>
        <a:graphic>
          <a:graphicData uri="http://schemas.openxmlformats.org/drawingml/2006/table">
            <a:tbl>
              <a:tblPr/>
              <a:tblGrid>
                <a:gridCol w="3148012"/>
                <a:gridCol w="423863"/>
                <a:gridCol w="423862"/>
                <a:gridCol w="423863"/>
                <a:gridCol w="423862"/>
                <a:gridCol w="423863"/>
                <a:gridCol w="423862"/>
                <a:gridCol w="423863"/>
                <a:gridCol w="423862"/>
                <a:gridCol w="423863"/>
                <a:gridCol w="423862"/>
                <a:gridCol w="423863"/>
                <a:gridCol w="423862"/>
                <a:gridCol w="423863"/>
                <a:gridCol w="423862"/>
                <a:gridCol w="423863"/>
                <a:gridCol w="423862"/>
                <a:gridCol w="423863"/>
                <a:gridCol w="423862"/>
              </a:tblGrid>
              <a:tr h="44510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Виды работ</a:t>
                      </a:r>
                    </a:p>
                  </a:txBody>
                  <a:tcPr marL="121920" marR="12192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BF7"/>
                    </a:solidFill>
                  </a:tcPr>
                </a:tc>
                <a:tc gridSpan="1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Источники  финансирования  деятельности</a:t>
                      </a:r>
                    </a:p>
                  </a:txBody>
                  <a:tcPr marL="121920" marR="12192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08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Федеральный бюджет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Муниципальный бюджет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Предприятия НПК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Управление образованием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Частные инвесторы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Собственные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доходы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1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2016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2016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2016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2016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2016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2016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492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Реконструкция объекта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1.2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Оснащение оборудованием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13.0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4.0*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6.0*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2.0*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492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Целевая эксплуатация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3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Техническая эксплуатация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7317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ИТОГО: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13.0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1.2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93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* - Инвестиции (дополнительно)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1.2*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1.0*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1.0*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6255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ВСЕГО ПО ГОДАМ:</a:t>
                      </a:r>
                    </a:p>
                  </a:txBody>
                  <a:tcPr marL="121920" marR="121920" anchor="ctr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25.0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12.5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6.0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4.4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6.1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85763" y="1371600"/>
            <a:ext cx="11531600" cy="48910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228600" indent="-227013">
              <a:lnSpc>
                <a:spcPct val="90000"/>
              </a:lnSpc>
              <a:spcBef>
                <a:spcPts val="1000"/>
              </a:spcBef>
              <a:buSzPct val="45000"/>
              <a:buFont typeface="Arial" pitchFamily="34" charset="0"/>
              <a:buChar char="•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  <a:tab pos="9410700" algn="l"/>
                <a:tab pos="10134600" algn="l"/>
                <a:tab pos="10858500" algn="l"/>
              </a:tabLst>
            </a:pPr>
            <a:r>
              <a:rPr lang="ru-RU" sz="2400" b="1" dirty="0">
                <a:solidFill>
                  <a:srgbClr val="0070C0"/>
                </a:solidFill>
              </a:rPr>
              <a:t>Кружок «Роботы своими руками» в ЦДТ г. Фрязино.</a:t>
            </a:r>
          </a:p>
          <a:p>
            <a:pPr marL="228600" indent="-227013">
              <a:lnSpc>
                <a:spcPct val="90000"/>
              </a:lnSpc>
              <a:spcBef>
                <a:spcPts val="1000"/>
              </a:spcBef>
              <a:buSzPct val="45000"/>
              <a:buFont typeface="Arial" pitchFamily="34" charset="0"/>
              <a:buChar char="•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  <a:tab pos="9410700" algn="l"/>
                <a:tab pos="10134600" algn="l"/>
                <a:tab pos="10858500" algn="l"/>
              </a:tabLst>
            </a:pPr>
            <a:r>
              <a:rPr lang="ru-RU" sz="2400" b="1" dirty="0">
                <a:solidFill>
                  <a:srgbClr val="0070C0"/>
                </a:solidFill>
              </a:rPr>
              <a:t>Кружок «Роботы «Лего»» в ДК «Исток» и МКУ «Дирекция Наукограда».</a:t>
            </a:r>
          </a:p>
          <a:p>
            <a:pPr marL="228600" indent="-227013">
              <a:lnSpc>
                <a:spcPct val="90000"/>
              </a:lnSpc>
              <a:spcBef>
                <a:spcPts val="1000"/>
              </a:spcBef>
              <a:buSzPct val="45000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  <a:tab pos="9410700" algn="l"/>
                <a:tab pos="10134600" algn="l"/>
                <a:tab pos="10858500" algn="l"/>
              </a:tabLst>
            </a:pPr>
            <a:endParaRPr lang="ru-RU" sz="2400" b="1" dirty="0">
              <a:solidFill>
                <a:srgbClr val="0070C0"/>
              </a:solidFill>
            </a:endParaRPr>
          </a:p>
          <a:p>
            <a:pPr marL="228600" indent="-227013">
              <a:lnSpc>
                <a:spcPct val="90000"/>
              </a:lnSpc>
              <a:spcBef>
                <a:spcPts val="1000"/>
              </a:spcBef>
              <a:buSzPct val="45000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  <a:tab pos="9410700" algn="l"/>
                <a:tab pos="10134600" algn="l"/>
                <a:tab pos="10858500" algn="l"/>
              </a:tabLst>
            </a:pPr>
            <a:endParaRPr lang="ru-RU" sz="2400" dirty="0">
              <a:solidFill>
                <a:srgbClr val="0070C0"/>
              </a:solidFill>
            </a:endParaRPr>
          </a:p>
          <a:p>
            <a:pPr marL="228600" indent="-227013">
              <a:lnSpc>
                <a:spcPct val="90000"/>
              </a:lnSpc>
              <a:spcBef>
                <a:spcPts val="1000"/>
              </a:spcBef>
              <a:buSzPct val="45000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  <a:tab pos="9410700" algn="l"/>
                <a:tab pos="10134600" algn="l"/>
                <a:tab pos="10858500" algn="l"/>
              </a:tabLst>
            </a:pPr>
            <a:endParaRPr lang="ru-RU" sz="2400" dirty="0">
              <a:solidFill>
                <a:srgbClr val="0070C0"/>
              </a:solidFill>
            </a:endParaRPr>
          </a:p>
          <a:p>
            <a:pPr marL="228600" indent="-227013">
              <a:lnSpc>
                <a:spcPct val="90000"/>
              </a:lnSpc>
              <a:spcBef>
                <a:spcPts val="1000"/>
              </a:spcBef>
              <a:buSzPct val="45000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  <a:tab pos="9410700" algn="l"/>
                <a:tab pos="10134600" algn="l"/>
                <a:tab pos="10858500" algn="l"/>
              </a:tabLst>
            </a:pPr>
            <a:endParaRPr lang="ru-RU" sz="2400" dirty="0">
              <a:solidFill>
                <a:srgbClr val="0070C0"/>
              </a:solidFill>
            </a:endParaRPr>
          </a:p>
          <a:p>
            <a:pPr marL="228600" indent="-227013">
              <a:lnSpc>
                <a:spcPct val="90000"/>
              </a:lnSpc>
              <a:spcBef>
                <a:spcPts val="1000"/>
              </a:spcBef>
              <a:buSzPct val="45000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  <a:tab pos="9410700" algn="l"/>
                <a:tab pos="10134600" algn="l"/>
                <a:tab pos="10858500" algn="l"/>
              </a:tabLst>
            </a:pPr>
            <a:endParaRPr lang="ru-RU" sz="2400" dirty="0">
              <a:solidFill>
                <a:srgbClr val="0070C0"/>
              </a:solidFill>
            </a:endParaRPr>
          </a:p>
          <a:p>
            <a:pPr marL="228600" indent="-227013">
              <a:lnSpc>
                <a:spcPct val="90000"/>
              </a:lnSpc>
              <a:spcBef>
                <a:spcPts val="1000"/>
              </a:spcBef>
              <a:buSzPct val="45000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  <a:tab pos="9410700" algn="l"/>
                <a:tab pos="10134600" algn="l"/>
                <a:tab pos="10858500" algn="l"/>
              </a:tabLst>
            </a:pPr>
            <a:r>
              <a:rPr lang="ru-RU" sz="2400" dirty="0">
                <a:solidFill>
                  <a:srgbClr val="0070C0"/>
                </a:solidFill>
              </a:rPr>
              <a:t>   </a:t>
            </a:r>
            <a:r>
              <a:rPr lang="ru-RU" sz="2400" b="1" dirty="0">
                <a:solidFill>
                  <a:srgbClr val="0070C0"/>
                </a:solidFill>
              </a:rPr>
              <a:t>Дети 7-12 лет изучают работу электронных и электрических элементов, собирают механические модели и электронные схемы, модели роботов.</a:t>
            </a:r>
          </a:p>
          <a:p>
            <a:pPr marL="228600" indent="-227013">
              <a:lnSpc>
                <a:spcPct val="90000"/>
              </a:lnSpc>
              <a:spcBef>
                <a:spcPts val="1000"/>
              </a:spcBef>
              <a:buSzPct val="45000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  <a:tab pos="9410700" algn="l"/>
                <a:tab pos="10134600" algn="l"/>
                <a:tab pos="10858500" algn="l"/>
              </a:tabLst>
            </a:pPr>
            <a:r>
              <a:rPr lang="ru-RU" sz="2400" b="1" dirty="0">
                <a:solidFill>
                  <a:srgbClr val="0070C0"/>
                </a:solidFill>
              </a:rPr>
              <a:t>   Занятия проводят специалисты предприятий города. Число обучающихся – 115 человек.</a:t>
            </a:r>
          </a:p>
          <a:p>
            <a:pPr marL="228600" indent="-227013">
              <a:lnSpc>
                <a:spcPct val="90000"/>
              </a:lnSpc>
              <a:spcBef>
                <a:spcPts val="1000"/>
              </a:spcBef>
              <a:buSzPct val="45000"/>
              <a:tabLst>
                <a:tab pos="228600" algn="l"/>
                <a:tab pos="676275" algn="l"/>
                <a:tab pos="1125538" algn="l"/>
                <a:tab pos="1574800" algn="l"/>
                <a:tab pos="2024063" algn="l"/>
                <a:tab pos="2473325" algn="l"/>
                <a:tab pos="2922588" algn="l"/>
                <a:tab pos="3371850" algn="l"/>
                <a:tab pos="3821113" algn="l"/>
                <a:tab pos="4270375" algn="l"/>
                <a:tab pos="4719638" algn="l"/>
                <a:tab pos="5168900" algn="l"/>
                <a:tab pos="5618163" algn="l"/>
                <a:tab pos="6067425" algn="l"/>
                <a:tab pos="6516688" algn="l"/>
                <a:tab pos="6965950" algn="l"/>
                <a:tab pos="7415213" algn="l"/>
                <a:tab pos="7864475" algn="l"/>
                <a:tab pos="8313738" algn="l"/>
                <a:tab pos="8763000" algn="l"/>
                <a:tab pos="9212263" algn="l"/>
                <a:tab pos="9410700" algn="l"/>
                <a:tab pos="10134600" algn="l"/>
                <a:tab pos="10858500" algn="l"/>
              </a:tabLst>
            </a:pPr>
            <a:endParaRPr lang="ru-RU" sz="2400" dirty="0">
              <a:solidFill>
                <a:srgbClr val="000000"/>
              </a:solidFill>
            </a:endParaRP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0" y="200025"/>
            <a:ext cx="11199813" cy="614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</a:pPr>
            <a:r>
              <a:rPr lang="ru-RU" sz="4000" b="1" dirty="0" smtClean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+mj-ea"/>
                <a:cs typeface="Times New Roman"/>
              </a:rPr>
              <a:t>Техническое </a:t>
            </a:r>
            <a:r>
              <a:rPr lang="ru-RU" sz="4000" b="1" dirty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+mj-ea"/>
                <a:cs typeface="Times New Roman"/>
              </a:rPr>
              <a:t>творчество</a:t>
            </a: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063" y="2663825"/>
            <a:ext cx="2160587" cy="158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3325" y="2663825"/>
            <a:ext cx="2087563" cy="158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5563" y="2663825"/>
            <a:ext cx="2160587" cy="1584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51938" y="2684463"/>
            <a:ext cx="2151062" cy="1563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EDB0D0-D810-4885-8A3C-81CDD36E0BA4}" type="slidenum">
              <a:rPr lang="ru-RU"/>
              <a:pPr>
                <a:defRPr/>
              </a:pPr>
              <a:t>12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0" y="200025"/>
            <a:ext cx="11199813" cy="614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>
              <a:lnSpc>
                <a:spcPct val="9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</a:tabLst>
            </a:pPr>
            <a:r>
              <a:rPr lang="ru-RU" sz="4000" b="1" dirty="0" smtClean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+mj-ea"/>
                <a:cs typeface="Times New Roman"/>
              </a:rPr>
              <a:t>Исследование будущего</a:t>
            </a:r>
            <a:endParaRPr lang="ru-RU" sz="4000" b="1" dirty="0">
              <a:ln w="10541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sp>
        <p:nvSpPr>
          <p:cNvPr id="1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5EDB0D0-D810-4885-8A3C-81CDD36E0BA4}" type="slidenum">
              <a:rPr lang="ru-RU"/>
              <a:pPr>
                <a:defRPr/>
              </a:pPr>
              <a:t>13</a:t>
            </a:fld>
            <a:endParaRPr lang="ru-RU" dirty="0"/>
          </a:p>
        </p:txBody>
      </p:sp>
      <p:grpSp>
        <p:nvGrpSpPr>
          <p:cNvPr id="2" name="Группа 8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  <p:sp>
        <p:nvSpPr>
          <p:cNvPr id="13" name="TextBox 12"/>
          <p:cNvSpPr txBox="1"/>
          <p:nvPr/>
        </p:nvSpPr>
        <p:spPr>
          <a:xfrm>
            <a:off x="214314" y="1221904"/>
            <a:ext cx="8672511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Формирование культурной среды для комплексного развития </a:t>
            </a:r>
            <a:r>
              <a:rPr lang="ru-RU" sz="2400" b="1" dirty="0" smtClean="0">
                <a:solidFill>
                  <a:srgbClr val="0070C0"/>
                </a:solidFill>
              </a:rPr>
              <a:t>детей с </a:t>
            </a:r>
            <a:r>
              <a:rPr lang="ru-RU" sz="2400" b="1" dirty="0">
                <a:solidFill>
                  <a:srgbClr val="0070C0"/>
                </a:solidFill>
              </a:rPr>
              <a:t>активным участием родителей, включая: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70C0"/>
                </a:solidFill>
              </a:rPr>
              <a:t>коллективное прогнозирование будущего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0C0"/>
                </a:solidFill>
              </a:rPr>
              <a:t>историко-культурные </a:t>
            </a:r>
            <a:r>
              <a:rPr lang="ru-RU" sz="2400" b="1" dirty="0">
                <a:solidFill>
                  <a:srgbClr val="0070C0"/>
                </a:solidFill>
              </a:rPr>
              <a:t>и экологические знания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0070C0"/>
                </a:solidFill>
              </a:rPr>
              <a:t>дизайн центр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0C0"/>
                </a:solidFill>
              </a:rPr>
              <a:t>навыки выживания и оказания первой помощи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0C0"/>
                </a:solidFill>
              </a:rPr>
              <a:t>площадка для дискуссий «отцов и детей»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0C0"/>
                </a:solidFill>
              </a:rPr>
              <a:t>центр боевых искусств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rgbClr val="0070C0"/>
                </a:solidFill>
              </a:rPr>
              <a:t>виртуальное сотрудничество</a:t>
            </a:r>
          </a:p>
        </p:txBody>
      </p:sp>
      <p:pic>
        <p:nvPicPr>
          <p:cNvPr id="14" name="Picture 2" descr="http://player.myshared.ru/136705/data/images/img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23410" y="4957762"/>
            <a:ext cx="1534990" cy="110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www.r0b.biz/img/0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8743" y="3455491"/>
            <a:ext cx="1393257" cy="870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mria-nt.com.ua/images/stories-2/06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515215" y="5172840"/>
            <a:ext cx="1446848" cy="970308"/>
          </a:xfrm>
          <a:prstGeom prst="rect">
            <a:avLst/>
          </a:prstGeom>
          <a:noFill/>
        </p:spPr>
      </p:pic>
      <p:pic>
        <p:nvPicPr>
          <p:cNvPr id="18" name="Picture 2" descr="http://player.myshared.ru/136705/data/images/img3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79776" y="3326897"/>
            <a:ext cx="2123974" cy="1259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05875" y="1133474"/>
            <a:ext cx="2366962" cy="2176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25"/>
          <p:cNvGrpSpPr/>
          <p:nvPr/>
        </p:nvGrpSpPr>
        <p:grpSpPr>
          <a:xfrm>
            <a:off x="6224468" y="4550834"/>
            <a:ext cx="1838928" cy="1588323"/>
            <a:chOff x="274721" y="502482"/>
            <a:chExt cx="8592227" cy="6263595"/>
          </a:xfrm>
        </p:grpSpPr>
        <p:sp>
          <p:nvSpPr>
            <p:cNvPr id="21" name="Овал 3"/>
            <p:cNvSpPr/>
            <p:nvPr/>
          </p:nvSpPr>
          <p:spPr>
            <a:xfrm>
              <a:off x="7714820" y="2829797"/>
              <a:ext cx="1152128" cy="1152128"/>
            </a:xfrm>
            <a:prstGeom prst="ellipse">
              <a:avLst/>
            </a:prstGeom>
            <a:gradFill flip="none" rotWithShape="1">
              <a:gsLst>
                <a:gs pos="0">
                  <a:srgbClr val="00B050">
                    <a:tint val="66000"/>
                    <a:satMod val="160000"/>
                  </a:srgbClr>
                </a:gs>
                <a:gs pos="50000">
                  <a:srgbClr val="00B050">
                    <a:tint val="44500"/>
                    <a:satMod val="160000"/>
                  </a:srgbClr>
                </a:gs>
                <a:gs pos="100000">
                  <a:srgbClr val="00B050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22" name="Овал 7"/>
            <p:cNvSpPr/>
            <p:nvPr/>
          </p:nvSpPr>
          <p:spPr>
            <a:xfrm>
              <a:off x="4434910" y="715039"/>
              <a:ext cx="1152128" cy="1152128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23" name="Овал 10"/>
            <p:cNvSpPr/>
            <p:nvPr/>
          </p:nvSpPr>
          <p:spPr>
            <a:xfrm>
              <a:off x="657350" y="1419034"/>
              <a:ext cx="1152128" cy="1152128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24" name="Овал 11"/>
            <p:cNvSpPr/>
            <p:nvPr/>
          </p:nvSpPr>
          <p:spPr>
            <a:xfrm>
              <a:off x="1147201" y="5109893"/>
              <a:ext cx="1152128" cy="1152128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25" name="Овал 12"/>
            <p:cNvSpPr/>
            <p:nvPr/>
          </p:nvSpPr>
          <p:spPr>
            <a:xfrm>
              <a:off x="5693329" y="1326623"/>
              <a:ext cx="1152128" cy="1152128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26" name="Овал 13"/>
            <p:cNvSpPr/>
            <p:nvPr/>
          </p:nvSpPr>
          <p:spPr>
            <a:xfrm>
              <a:off x="3664835" y="5607218"/>
              <a:ext cx="1152128" cy="1152128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27" name="Овал 14"/>
            <p:cNvSpPr/>
            <p:nvPr/>
          </p:nvSpPr>
          <p:spPr>
            <a:xfrm>
              <a:off x="3053918" y="502482"/>
              <a:ext cx="1247036" cy="957897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28" name="Овал 15"/>
            <p:cNvSpPr/>
            <p:nvPr/>
          </p:nvSpPr>
          <p:spPr>
            <a:xfrm>
              <a:off x="1794281" y="673693"/>
              <a:ext cx="1152128" cy="1152128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29" name="Овал 16"/>
            <p:cNvSpPr/>
            <p:nvPr/>
          </p:nvSpPr>
          <p:spPr>
            <a:xfrm>
              <a:off x="4959297" y="5369572"/>
              <a:ext cx="1152128" cy="1152128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30" name="Овал 17"/>
            <p:cNvSpPr/>
            <p:nvPr/>
          </p:nvSpPr>
          <p:spPr>
            <a:xfrm>
              <a:off x="274721" y="2723892"/>
              <a:ext cx="1152128" cy="1152128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31" name="Овал 18"/>
            <p:cNvSpPr/>
            <p:nvPr/>
          </p:nvSpPr>
          <p:spPr>
            <a:xfrm>
              <a:off x="2362953" y="5613949"/>
              <a:ext cx="1152128" cy="1152128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32" name="Овал 19"/>
            <p:cNvSpPr/>
            <p:nvPr/>
          </p:nvSpPr>
          <p:spPr>
            <a:xfrm>
              <a:off x="274721" y="4101781"/>
              <a:ext cx="1152128" cy="1152128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33" name="Овал 21"/>
            <p:cNvSpPr/>
            <p:nvPr/>
          </p:nvSpPr>
          <p:spPr>
            <a:xfrm>
              <a:off x="5843471" y="2686409"/>
              <a:ext cx="1152128" cy="1161818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sp>
          <p:nvSpPr>
            <p:cNvPr id="34" name="Овал 22"/>
            <p:cNvSpPr/>
            <p:nvPr/>
          </p:nvSpPr>
          <p:spPr>
            <a:xfrm>
              <a:off x="5701902" y="4237081"/>
              <a:ext cx="1245882" cy="1152128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800" b="1" dirty="0">
                <a:solidFill>
                  <a:schemeClr val="tx1"/>
                </a:solidFill>
                <a:latin typeface="Times New Roman" pitchFamily="18" charset="0"/>
                <a:cs typeface="Aharoni" pitchFamily="2" charset="-79"/>
              </a:endParaRPr>
            </a:p>
          </p:txBody>
        </p:sp>
        <p:cxnSp>
          <p:nvCxnSpPr>
            <p:cNvPr id="35" name="Прямая со стрелкой 24"/>
            <p:cNvCxnSpPr>
              <a:stCxn id="22" idx="4"/>
              <a:endCxn id="34" idx="1"/>
            </p:cNvCxnSpPr>
            <p:nvPr/>
          </p:nvCxnSpPr>
          <p:spPr>
            <a:xfrm>
              <a:off x="5010974" y="1867167"/>
              <a:ext cx="873383" cy="25386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0"/>
            <p:cNvCxnSpPr>
              <a:stCxn id="22" idx="4"/>
              <a:endCxn id="26" idx="0"/>
            </p:cNvCxnSpPr>
            <p:nvPr/>
          </p:nvCxnSpPr>
          <p:spPr>
            <a:xfrm flipH="1">
              <a:off x="4240899" y="1867167"/>
              <a:ext cx="770075" cy="374005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4"/>
            <p:cNvCxnSpPr>
              <a:stCxn id="22" idx="4"/>
              <a:endCxn id="32" idx="7"/>
            </p:cNvCxnSpPr>
            <p:nvPr/>
          </p:nvCxnSpPr>
          <p:spPr>
            <a:xfrm flipH="1">
              <a:off x="1258124" y="1867167"/>
              <a:ext cx="3752850" cy="24033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>
              <a:stCxn id="34" idx="6"/>
              <a:endCxn id="21" idx="2"/>
            </p:cNvCxnSpPr>
            <p:nvPr/>
          </p:nvCxnSpPr>
          <p:spPr>
            <a:xfrm flipV="1">
              <a:off x="6947784" y="3405861"/>
              <a:ext cx="767036" cy="140728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40"/>
            <p:cNvCxnSpPr>
              <a:stCxn id="25" idx="6"/>
              <a:endCxn id="21" idx="2"/>
            </p:cNvCxnSpPr>
            <p:nvPr/>
          </p:nvCxnSpPr>
          <p:spPr>
            <a:xfrm>
              <a:off x="6845457" y="1902687"/>
              <a:ext cx="869363" cy="150317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43"/>
            <p:cNvCxnSpPr>
              <a:stCxn id="33" idx="6"/>
              <a:endCxn id="21" idx="2"/>
            </p:cNvCxnSpPr>
            <p:nvPr/>
          </p:nvCxnSpPr>
          <p:spPr>
            <a:xfrm>
              <a:off x="6995599" y="3267318"/>
              <a:ext cx="719221" cy="13854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9"/>
            <p:cNvCxnSpPr>
              <a:stCxn id="28" idx="5"/>
              <a:endCxn id="33" idx="2"/>
            </p:cNvCxnSpPr>
            <p:nvPr/>
          </p:nvCxnSpPr>
          <p:spPr>
            <a:xfrm>
              <a:off x="2777684" y="1657096"/>
              <a:ext cx="3065787" cy="16102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52"/>
            <p:cNvCxnSpPr>
              <a:stCxn id="28" idx="5"/>
              <a:endCxn id="22" idx="3"/>
            </p:cNvCxnSpPr>
            <p:nvPr/>
          </p:nvCxnSpPr>
          <p:spPr>
            <a:xfrm>
              <a:off x="2777684" y="1657096"/>
              <a:ext cx="1825951" cy="4134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60"/>
            <p:cNvCxnSpPr>
              <a:stCxn id="25" idx="3"/>
              <a:endCxn id="33" idx="1"/>
            </p:cNvCxnSpPr>
            <p:nvPr/>
          </p:nvCxnSpPr>
          <p:spPr>
            <a:xfrm>
              <a:off x="5862054" y="2310026"/>
              <a:ext cx="150142" cy="5465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67"/>
            <p:cNvCxnSpPr>
              <a:stCxn id="25" idx="6"/>
              <a:endCxn id="34" idx="6"/>
            </p:cNvCxnSpPr>
            <p:nvPr/>
          </p:nvCxnSpPr>
          <p:spPr>
            <a:xfrm>
              <a:off x="6845457" y="1902687"/>
              <a:ext cx="102327" cy="291045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76"/>
            <p:cNvCxnSpPr>
              <a:stCxn id="25" idx="2"/>
              <a:endCxn id="26" idx="7"/>
            </p:cNvCxnSpPr>
            <p:nvPr/>
          </p:nvCxnSpPr>
          <p:spPr>
            <a:xfrm flipH="1">
              <a:off x="4648238" y="1902687"/>
              <a:ext cx="1045091" cy="387325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81"/>
            <p:cNvCxnSpPr>
              <a:stCxn id="25" idx="2"/>
              <a:endCxn id="31" idx="0"/>
            </p:cNvCxnSpPr>
            <p:nvPr/>
          </p:nvCxnSpPr>
          <p:spPr>
            <a:xfrm flipH="1">
              <a:off x="2939017" y="1902687"/>
              <a:ext cx="2754312" cy="371126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85"/>
            <p:cNvCxnSpPr>
              <a:stCxn id="32" idx="6"/>
              <a:endCxn id="25" idx="2"/>
            </p:cNvCxnSpPr>
            <p:nvPr/>
          </p:nvCxnSpPr>
          <p:spPr>
            <a:xfrm flipV="1">
              <a:off x="1426849" y="1902687"/>
              <a:ext cx="4266480" cy="27751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 стрелкой 88"/>
            <p:cNvCxnSpPr>
              <a:stCxn id="30" idx="6"/>
              <a:endCxn id="25" idx="2"/>
            </p:cNvCxnSpPr>
            <p:nvPr/>
          </p:nvCxnSpPr>
          <p:spPr>
            <a:xfrm flipV="1">
              <a:off x="1426849" y="1902687"/>
              <a:ext cx="4266480" cy="139726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 стрелкой 91"/>
            <p:cNvCxnSpPr>
              <a:stCxn id="23" idx="6"/>
              <a:endCxn id="25" idx="3"/>
            </p:cNvCxnSpPr>
            <p:nvPr/>
          </p:nvCxnSpPr>
          <p:spPr>
            <a:xfrm>
              <a:off x="1809478" y="1995098"/>
              <a:ext cx="4052576" cy="31492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 стрелкой 94"/>
            <p:cNvCxnSpPr>
              <a:stCxn id="25" idx="0"/>
              <a:endCxn id="27" idx="6"/>
            </p:cNvCxnSpPr>
            <p:nvPr/>
          </p:nvCxnSpPr>
          <p:spPr>
            <a:xfrm flipH="1" flipV="1">
              <a:off x="4300954" y="981431"/>
              <a:ext cx="1968439" cy="345192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98"/>
            <p:cNvCxnSpPr>
              <a:stCxn id="33" idx="3"/>
              <a:endCxn id="31" idx="7"/>
            </p:cNvCxnSpPr>
            <p:nvPr/>
          </p:nvCxnSpPr>
          <p:spPr>
            <a:xfrm flipH="1">
              <a:off x="3346356" y="3678083"/>
              <a:ext cx="2665840" cy="210459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 стрелкой 102"/>
            <p:cNvCxnSpPr>
              <a:stCxn id="33" idx="3"/>
              <a:endCxn id="34" idx="1"/>
            </p:cNvCxnSpPr>
            <p:nvPr/>
          </p:nvCxnSpPr>
          <p:spPr>
            <a:xfrm flipH="1">
              <a:off x="5884357" y="3678083"/>
              <a:ext cx="127839" cy="72772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 стрелкой 112"/>
            <p:cNvCxnSpPr>
              <a:stCxn id="29" idx="1"/>
              <a:endCxn id="33" idx="2"/>
            </p:cNvCxnSpPr>
            <p:nvPr/>
          </p:nvCxnSpPr>
          <p:spPr>
            <a:xfrm flipV="1">
              <a:off x="5128022" y="3267318"/>
              <a:ext cx="715449" cy="227097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 стрелкой 115"/>
            <p:cNvCxnSpPr>
              <a:stCxn id="24" idx="7"/>
              <a:endCxn id="33" idx="1"/>
            </p:cNvCxnSpPr>
            <p:nvPr/>
          </p:nvCxnSpPr>
          <p:spPr>
            <a:xfrm flipV="1">
              <a:off x="2130604" y="2856553"/>
              <a:ext cx="3881592" cy="242206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 стрелкой 118"/>
            <p:cNvCxnSpPr>
              <a:stCxn id="30" idx="6"/>
              <a:endCxn id="33" idx="2"/>
            </p:cNvCxnSpPr>
            <p:nvPr/>
          </p:nvCxnSpPr>
          <p:spPr>
            <a:xfrm flipV="1">
              <a:off x="1426849" y="3267318"/>
              <a:ext cx="4416622" cy="3263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 стрелкой 121"/>
            <p:cNvCxnSpPr>
              <a:stCxn id="23" idx="5"/>
              <a:endCxn id="33" idx="1"/>
            </p:cNvCxnSpPr>
            <p:nvPr/>
          </p:nvCxnSpPr>
          <p:spPr>
            <a:xfrm>
              <a:off x="1640753" y="2402437"/>
              <a:ext cx="4371443" cy="45411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 стрелкой 124"/>
            <p:cNvCxnSpPr>
              <a:endCxn id="33" idx="0"/>
            </p:cNvCxnSpPr>
            <p:nvPr/>
          </p:nvCxnSpPr>
          <p:spPr>
            <a:xfrm>
              <a:off x="3700637" y="1485886"/>
              <a:ext cx="2718898" cy="12005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 стрелкой 127"/>
            <p:cNvCxnSpPr>
              <a:stCxn id="29" idx="6"/>
              <a:endCxn id="34" idx="5"/>
            </p:cNvCxnSpPr>
            <p:nvPr/>
          </p:nvCxnSpPr>
          <p:spPr>
            <a:xfrm flipV="1">
              <a:off x="6111425" y="5220484"/>
              <a:ext cx="653904" cy="72515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130"/>
            <p:cNvCxnSpPr>
              <a:endCxn id="34" idx="2"/>
            </p:cNvCxnSpPr>
            <p:nvPr/>
          </p:nvCxnSpPr>
          <p:spPr>
            <a:xfrm flipV="1">
              <a:off x="4236624" y="4813145"/>
              <a:ext cx="1465278" cy="7599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 стрелкой 132"/>
            <p:cNvCxnSpPr>
              <a:stCxn id="31" idx="0"/>
              <a:endCxn id="34" idx="3"/>
            </p:cNvCxnSpPr>
            <p:nvPr/>
          </p:nvCxnSpPr>
          <p:spPr>
            <a:xfrm flipV="1">
              <a:off x="2939017" y="5220484"/>
              <a:ext cx="2945340" cy="39346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 стрелкой 137"/>
            <p:cNvCxnSpPr>
              <a:stCxn id="24" idx="6"/>
              <a:endCxn id="34" idx="1"/>
            </p:cNvCxnSpPr>
            <p:nvPr/>
          </p:nvCxnSpPr>
          <p:spPr>
            <a:xfrm flipV="1">
              <a:off x="2299329" y="4405806"/>
              <a:ext cx="3585028" cy="128015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 стрелкой 141"/>
            <p:cNvCxnSpPr>
              <a:stCxn id="32" idx="6"/>
              <a:endCxn id="34" idx="1"/>
            </p:cNvCxnSpPr>
            <p:nvPr/>
          </p:nvCxnSpPr>
          <p:spPr>
            <a:xfrm flipV="1">
              <a:off x="1426849" y="4405806"/>
              <a:ext cx="4457508" cy="27203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 стрелкой 144"/>
            <p:cNvCxnSpPr>
              <a:stCxn id="30" idx="5"/>
              <a:endCxn id="34" idx="0"/>
            </p:cNvCxnSpPr>
            <p:nvPr/>
          </p:nvCxnSpPr>
          <p:spPr>
            <a:xfrm>
              <a:off x="1258124" y="3707295"/>
              <a:ext cx="5066719" cy="52978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 стрелкой 147"/>
            <p:cNvCxnSpPr>
              <a:endCxn id="34" idx="3"/>
            </p:cNvCxnSpPr>
            <p:nvPr/>
          </p:nvCxnSpPr>
          <p:spPr>
            <a:xfrm>
              <a:off x="1642937" y="2420472"/>
              <a:ext cx="4241420" cy="280001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 стрелкой 149"/>
            <p:cNvCxnSpPr>
              <a:stCxn id="28" idx="4"/>
              <a:endCxn id="34" idx="0"/>
            </p:cNvCxnSpPr>
            <p:nvPr/>
          </p:nvCxnSpPr>
          <p:spPr>
            <a:xfrm>
              <a:off x="2370345" y="1825821"/>
              <a:ext cx="3954498" cy="24112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 стрелкой 152"/>
            <p:cNvCxnSpPr>
              <a:endCxn id="34" idx="2"/>
            </p:cNvCxnSpPr>
            <p:nvPr/>
          </p:nvCxnSpPr>
          <p:spPr>
            <a:xfrm>
              <a:off x="3700637" y="1485886"/>
              <a:ext cx="2001265" cy="332725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 стрелкой 155"/>
            <p:cNvCxnSpPr>
              <a:stCxn id="22" idx="3"/>
              <a:endCxn id="34" idx="2"/>
            </p:cNvCxnSpPr>
            <p:nvPr/>
          </p:nvCxnSpPr>
          <p:spPr>
            <a:xfrm>
              <a:off x="4603635" y="1698442"/>
              <a:ext cx="1098267" cy="311470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 стрелкой 160"/>
            <p:cNvCxnSpPr>
              <a:stCxn id="29" idx="4"/>
              <a:endCxn id="26" idx="4"/>
            </p:cNvCxnSpPr>
            <p:nvPr/>
          </p:nvCxnSpPr>
          <p:spPr>
            <a:xfrm flipH="1">
              <a:off x="4240899" y="6521700"/>
              <a:ext cx="1294462" cy="2376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 стрелкой 165"/>
            <p:cNvCxnSpPr>
              <a:stCxn id="29" idx="1"/>
              <a:endCxn id="24" idx="7"/>
            </p:cNvCxnSpPr>
            <p:nvPr/>
          </p:nvCxnSpPr>
          <p:spPr>
            <a:xfrm flipH="1" flipV="1">
              <a:off x="2130604" y="5278618"/>
              <a:ext cx="2997418" cy="25967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 стрелкой 168"/>
            <p:cNvCxnSpPr>
              <a:stCxn id="29" idx="0"/>
              <a:endCxn id="25" idx="2"/>
            </p:cNvCxnSpPr>
            <p:nvPr/>
          </p:nvCxnSpPr>
          <p:spPr>
            <a:xfrm flipV="1">
              <a:off x="5535361" y="1902687"/>
              <a:ext cx="157968" cy="346688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 стрелкой 171"/>
            <p:cNvCxnSpPr>
              <a:stCxn id="29" idx="2"/>
              <a:endCxn id="23" idx="4"/>
            </p:cNvCxnSpPr>
            <p:nvPr/>
          </p:nvCxnSpPr>
          <p:spPr>
            <a:xfrm flipH="1" flipV="1">
              <a:off x="1233414" y="2571162"/>
              <a:ext cx="3725883" cy="337447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 стрелкой 174"/>
            <p:cNvCxnSpPr>
              <a:stCxn id="29" idx="1"/>
            </p:cNvCxnSpPr>
            <p:nvPr/>
          </p:nvCxnSpPr>
          <p:spPr>
            <a:xfrm flipH="1" flipV="1">
              <a:off x="3259743" y="1317161"/>
              <a:ext cx="1868279" cy="422113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 стрелкой 177"/>
            <p:cNvCxnSpPr>
              <a:stCxn id="31" idx="4"/>
              <a:endCxn id="26" idx="3"/>
            </p:cNvCxnSpPr>
            <p:nvPr/>
          </p:nvCxnSpPr>
          <p:spPr>
            <a:xfrm flipV="1">
              <a:off x="2939017" y="6590621"/>
              <a:ext cx="894543" cy="17545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 стрелкой 180"/>
            <p:cNvCxnSpPr>
              <a:endCxn id="26" idx="1"/>
            </p:cNvCxnSpPr>
            <p:nvPr/>
          </p:nvCxnSpPr>
          <p:spPr>
            <a:xfrm>
              <a:off x="2196959" y="5278618"/>
              <a:ext cx="1636601" cy="49732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 стрелкой 182"/>
            <p:cNvCxnSpPr>
              <a:stCxn id="26" idx="0"/>
              <a:endCxn id="32" idx="6"/>
            </p:cNvCxnSpPr>
            <p:nvPr/>
          </p:nvCxnSpPr>
          <p:spPr>
            <a:xfrm flipH="1" flipV="1">
              <a:off x="1426849" y="4677845"/>
              <a:ext cx="2814050" cy="9293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Прямая со стрелкой 185"/>
            <p:cNvCxnSpPr>
              <a:stCxn id="26" idx="0"/>
              <a:endCxn id="33" idx="3"/>
            </p:cNvCxnSpPr>
            <p:nvPr/>
          </p:nvCxnSpPr>
          <p:spPr>
            <a:xfrm flipV="1">
              <a:off x="4240899" y="3678083"/>
              <a:ext cx="1771297" cy="192913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 стрелкой 188"/>
            <p:cNvCxnSpPr>
              <a:endCxn id="26" idx="1"/>
            </p:cNvCxnSpPr>
            <p:nvPr/>
          </p:nvCxnSpPr>
          <p:spPr>
            <a:xfrm flipH="1">
              <a:off x="3833560" y="1317161"/>
              <a:ext cx="307971" cy="445878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 стрелкой 191"/>
            <p:cNvCxnSpPr>
              <a:stCxn id="31" idx="0"/>
              <a:endCxn id="32" idx="6"/>
            </p:cNvCxnSpPr>
            <p:nvPr/>
          </p:nvCxnSpPr>
          <p:spPr>
            <a:xfrm flipH="1" flipV="1">
              <a:off x="1426849" y="4677845"/>
              <a:ext cx="1512168" cy="936104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 стрелкой 194"/>
            <p:cNvCxnSpPr>
              <a:stCxn id="31" idx="1"/>
              <a:endCxn id="23" idx="5"/>
            </p:cNvCxnSpPr>
            <p:nvPr/>
          </p:nvCxnSpPr>
          <p:spPr>
            <a:xfrm flipH="1" flipV="1">
              <a:off x="1640753" y="2402437"/>
              <a:ext cx="890925" cy="3380237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 стрелкой 197"/>
            <p:cNvCxnSpPr>
              <a:stCxn id="31" idx="7"/>
              <a:endCxn id="27" idx="2"/>
            </p:cNvCxnSpPr>
            <p:nvPr/>
          </p:nvCxnSpPr>
          <p:spPr>
            <a:xfrm flipH="1" flipV="1">
              <a:off x="3053918" y="981431"/>
              <a:ext cx="292438" cy="480124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 стрелкой 200"/>
            <p:cNvCxnSpPr>
              <a:stCxn id="24" idx="3"/>
              <a:endCxn id="32" idx="3"/>
            </p:cNvCxnSpPr>
            <p:nvPr/>
          </p:nvCxnSpPr>
          <p:spPr>
            <a:xfrm flipH="1" flipV="1">
              <a:off x="443446" y="5085184"/>
              <a:ext cx="872480" cy="10081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 стрелкой 203"/>
            <p:cNvCxnSpPr>
              <a:stCxn id="24" idx="7"/>
              <a:endCxn id="23" idx="5"/>
            </p:cNvCxnSpPr>
            <p:nvPr/>
          </p:nvCxnSpPr>
          <p:spPr>
            <a:xfrm flipH="1" flipV="1">
              <a:off x="1640753" y="2402437"/>
              <a:ext cx="489851" cy="287618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Прямая со стрелкой 206"/>
            <p:cNvCxnSpPr>
              <a:stCxn id="24" idx="0"/>
              <a:endCxn id="28" idx="4"/>
            </p:cNvCxnSpPr>
            <p:nvPr/>
          </p:nvCxnSpPr>
          <p:spPr>
            <a:xfrm flipV="1">
              <a:off x="1723265" y="1825821"/>
              <a:ext cx="647080" cy="328407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 стрелкой 209"/>
            <p:cNvCxnSpPr>
              <a:stCxn id="24" idx="7"/>
            </p:cNvCxnSpPr>
            <p:nvPr/>
          </p:nvCxnSpPr>
          <p:spPr>
            <a:xfrm flipV="1">
              <a:off x="2130604" y="1485886"/>
              <a:ext cx="1570033" cy="379273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Прямая со стрелкой 212"/>
            <p:cNvCxnSpPr>
              <a:stCxn id="32" idx="6"/>
              <a:endCxn id="23" idx="5"/>
            </p:cNvCxnSpPr>
            <p:nvPr/>
          </p:nvCxnSpPr>
          <p:spPr>
            <a:xfrm flipV="1">
              <a:off x="1426849" y="2402437"/>
              <a:ext cx="213904" cy="227540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 стрелкой 215"/>
            <p:cNvCxnSpPr>
              <a:stCxn id="32" idx="7"/>
            </p:cNvCxnSpPr>
            <p:nvPr/>
          </p:nvCxnSpPr>
          <p:spPr>
            <a:xfrm flipV="1">
              <a:off x="1258124" y="1317161"/>
              <a:ext cx="2001619" cy="295334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 стрелкой 218"/>
            <p:cNvCxnSpPr>
              <a:stCxn id="30" idx="1"/>
              <a:endCxn id="23" idx="1"/>
            </p:cNvCxnSpPr>
            <p:nvPr/>
          </p:nvCxnSpPr>
          <p:spPr>
            <a:xfrm flipV="1">
              <a:off x="443446" y="1587759"/>
              <a:ext cx="382629" cy="130485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 стрелкой 221"/>
            <p:cNvCxnSpPr>
              <a:stCxn id="30" idx="6"/>
              <a:endCxn id="28" idx="3"/>
            </p:cNvCxnSpPr>
            <p:nvPr/>
          </p:nvCxnSpPr>
          <p:spPr>
            <a:xfrm flipV="1">
              <a:off x="1426849" y="1657096"/>
              <a:ext cx="536157" cy="164286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 стрелкой 224"/>
            <p:cNvCxnSpPr>
              <a:stCxn id="30" idx="6"/>
            </p:cNvCxnSpPr>
            <p:nvPr/>
          </p:nvCxnSpPr>
          <p:spPr>
            <a:xfrm flipV="1">
              <a:off x="1426849" y="1485886"/>
              <a:ext cx="2273788" cy="181407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Прямая со стрелкой 227"/>
            <p:cNvCxnSpPr>
              <a:stCxn id="23" idx="6"/>
            </p:cNvCxnSpPr>
            <p:nvPr/>
          </p:nvCxnSpPr>
          <p:spPr>
            <a:xfrm flipV="1">
              <a:off x="1809478" y="1485886"/>
              <a:ext cx="1891159" cy="50921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 стрелкой 230"/>
            <p:cNvCxnSpPr>
              <a:stCxn id="23" idx="0"/>
              <a:endCxn id="28" idx="1"/>
            </p:cNvCxnSpPr>
            <p:nvPr/>
          </p:nvCxnSpPr>
          <p:spPr>
            <a:xfrm flipV="1">
              <a:off x="1233414" y="842418"/>
              <a:ext cx="729592" cy="57661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 стрелкой 233"/>
            <p:cNvCxnSpPr>
              <a:stCxn id="32" idx="6"/>
              <a:endCxn id="28" idx="3"/>
            </p:cNvCxnSpPr>
            <p:nvPr/>
          </p:nvCxnSpPr>
          <p:spPr>
            <a:xfrm flipV="1">
              <a:off x="1426849" y="1657096"/>
              <a:ext cx="536157" cy="30207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 стрелкой 236"/>
            <p:cNvCxnSpPr>
              <a:stCxn id="30" idx="3"/>
              <a:endCxn id="32" idx="2"/>
            </p:cNvCxnSpPr>
            <p:nvPr/>
          </p:nvCxnSpPr>
          <p:spPr>
            <a:xfrm flipH="1">
              <a:off x="274721" y="3707295"/>
              <a:ext cx="168725" cy="9705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6" descr="Схема расположения Полевая 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3" y="1042988"/>
            <a:ext cx="7110412" cy="502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 txBox="1">
            <a:spLocks noGrp="1"/>
          </p:cNvSpPr>
          <p:nvPr/>
        </p:nvSpPr>
        <p:spPr>
          <a:xfrm>
            <a:off x="11568113" y="6356350"/>
            <a:ext cx="623887" cy="50165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9075779-BC62-4F47-ACAA-C163A0CBD57D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1347" name="Text Box 35"/>
          <p:cNvSpPr txBox="1">
            <a:spLocks noChangeAspect="1" noChangeArrowheads="1"/>
          </p:cNvSpPr>
          <p:nvPr/>
        </p:nvSpPr>
        <p:spPr bwMode="auto">
          <a:xfrm>
            <a:off x="312738" y="228798"/>
            <a:ext cx="108680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400" b="1" dirty="0" smtClean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Схема </a:t>
            </a:r>
            <a:r>
              <a:rPr lang="ru-RU" sz="3400" b="1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и план размещения технопарка  </a:t>
            </a:r>
            <a:r>
              <a:rPr lang="ru-RU" sz="3400" b="1" dirty="0" smtClean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-  </a:t>
            </a:r>
            <a:r>
              <a:rPr lang="ru-RU" sz="3400" b="1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500  м</a:t>
            </a:r>
            <a:r>
              <a:rPr lang="ru-RU" sz="3400" b="1" baseline="300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2</a:t>
            </a:r>
          </a:p>
        </p:txBody>
      </p:sp>
      <p:sp>
        <p:nvSpPr>
          <p:cNvPr id="31748" name="Text Box 38"/>
          <p:cNvSpPr txBox="1">
            <a:spLocks noChangeArrowheads="1"/>
          </p:cNvSpPr>
          <p:nvPr/>
        </p:nvSpPr>
        <p:spPr bwMode="auto">
          <a:xfrm>
            <a:off x="7789863" y="1728788"/>
            <a:ext cx="4132262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2F5597"/>
                </a:solidFill>
              </a:rPr>
              <a:t>Существующие площади технопарка – 500 кв. м. – 2015 г.</a:t>
            </a:r>
          </a:p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2F5597"/>
                </a:solidFill>
              </a:rPr>
              <a:t>Расстояния от:</a:t>
            </a:r>
          </a:p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2F5597"/>
                </a:solidFill>
              </a:rPr>
              <a:t>Школы №7 – 900 м.</a:t>
            </a:r>
          </a:p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2F5597"/>
                </a:solidFill>
              </a:rPr>
              <a:t>Школы №6 – 1050 м.</a:t>
            </a:r>
          </a:p>
        </p:txBody>
      </p:sp>
      <p:sp>
        <p:nvSpPr>
          <p:cNvPr id="31749" name="Line 40"/>
          <p:cNvSpPr>
            <a:spLocks noChangeShapeType="1"/>
          </p:cNvSpPr>
          <p:nvPr/>
        </p:nvSpPr>
        <p:spPr bwMode="auto">
          <a:xfrm flipH="1">
            <a:off x="6608763" y="2222500"/>
            <a:ext cx="1644650" cy="3530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0" name="Line 41"/>
          <p:cNvSpPr>
            <a:spLocks noChangeShapeType="1"/>
          </p:cNvSpPr>
          <p:nvPr/>
        </p:nvSpPr>
        <p:spPr bwMode="auto">
          <a:xfrm flipH="1">
            <a:off x="857250" y="3217863"/>
            <a:ext cx="7129463" cy="312737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1" name="Line 42"/>
          <p:cNvSpPr>
            <a:spLocks noChangeShapeType="1"/>
          </p:cNvSpPr>
          <p:nvPr/>
        </p:nvSpPr>
        <p:spPr bwMode="auto">
          <a:xfrm flipH="1" flipV="1">
            <a:off x="3217863" y="1527175"/>
            <a:ext cx="4710112" cy="13208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752" name="AutoShape 4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29388" y="5751513"/>
            <a:ext cx="185737" cy="17621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3" name="AutoShape 4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81338" y="1436688"/>
            <a:ext cx="185737" cy="17621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4" name="AutoShape 4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0875" y="3451225"/>
            <a:ext cx="185738" cy="176213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175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394075"/>
            <a:ext cx="3956050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12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 txBox="1">
            <a:spLocks noGrp="1"/>
          </p:cNvSpPr>
          <p:nvPr/>
        </p:nvSpPr>
        <p:spPr>
          <a:xfrm>
            <a:off x="11568113" y="6356350"/>
            <a:ext cx="623887" cy="50165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58444CB-88BC-4A31-BDD9-011A47376EA4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63" name="Text Box 3"/>
          <p:cNvSpPr txBox="1">
            <a:spLocks noChangeAspect="1" noChangeArrowheads="1"/>
          </p:cNvSpPr>
          <p:nvPr/>
        </p:nvSpPr>
        <p:spPr bwMode="auto">
          <a:xfrm>
            <a:off x="219075" y="261342"/>
            <a:ext cx="1051083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400" b="1" dirty="0" smtClean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Существующее </a:t>
            </a:r>
            <a:r>
              <a:rPr lang="ru-RU" sz="3400" b="1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помещение технопарка </a:t>
            </a:r>
            <a:r>
              <a:rPr lang="ru-RU" sz="3400" b="1" dirty="0" smtClean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- 500 </a:t>
            </a:r>
            <a:r>
              <a:rPr lang="ru-RU" sz="3400" b="1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м</a:t>
            </a:r>
            <a:r>
              <a:rPr lang="ru-RU" sz="3400" b="1" baseline="30000" dirty="0">
                <a:solidFill>
                  <a:srgbClr val="2F55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2</a:t>
            </a:r>
          </a:p>
        </p:txBody>
      </p:sp>
      <p:pic>
        <p:nvPicPr>
          <p:cNvPr id="33795" name="Picture 4" descr="D:\АГ\Детский технопарк\план полевой 27-готов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1225" y="1038225"/>
            <a:ext cx="5527675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0" name="Прямая соединительная линия 479"/>
          <p:cNvCxnSpPr>
            <a:endCxn id="87" idx="0"/>
          </p:cNvCxnSpPr>
          <p:nvPr/>
        </p:nvCxnSpPr>
        <p:spPr>
          <a:xfrm flipH="1">
            <a:off x="4106863" y="1854200"/>
            <a:ext cx="0" cy="3238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>
            <a:endCxn id="86" idx="0"/>
          </p:cNvCxnSpPr>
          <p:nvPr/>
        </p:nvCxnSpPr>
        <p:spPr>
          <a:xfrm>
            <a:off x="9436100" y="1917700"/>
            <a:ext cx="3175" cy="3032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3" name="Прямая соединительная линия 292"/>
          <p:cNvCxnSpPr>
            <a:stCxn id="71" idx="0"/>
            <a:endCxn id="87" idx="3"/>
          </p:cNvCxnSpPr>
          <p:nvPr/>
        </p:nvCxnSpPr>
        <p:spPr>
          <a:xfrm flipH="1" flipV="1">
            <a:off x="5140325" y="2635250"/>
            <a:ext cx="1223169" cy="23098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6" name="Прямая соединительная линия 305"/>
          <p:cNvCxnSpPr>
            <a:stCxn id="86" idx="1"/>
            <a:endCxn id="71" idx="0"/>
          </p:cNvCxnSpPr>
          <p:nvPr/>
        </p:nvCxnSpPr>
        <p:spPr>
          <a:xfrm flipH="1">
            <a:off x="6363494" y="2700338"/>
            <a:ext cx="1294606" cy="22447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endCxn id="70" idx="3"/>
          </p:cNvCxnSpPr>
          <p:nvPr/>
        </p:nvCxnSpPr>
        <p:spPr>
          <a:xfrm flipH="1">
            <a:off x="3903663" y="1663700"/>
            <a:ext cx="4135437" cy="4081463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41" name="Rectangle 5"/>
          <p:cNvSpPr>
            <a:spLocks/>
          </p:cNvSpPr>
          <p:nvPr/>
        </p:nvSpPr>
        <p:spPr bwMode="auto">
          <a:xfrm>
            <a:off x="11568113" y="6356350"/>
            <a:ext cx="26193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45720" rIns="4572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08C2A2C-4AE7-4A3C-8719-DD0A4E25C20F}" type="slidenum"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2400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sym typeface="Arial" pitchFamily="34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9850"/>
            <a:ext cx="11199813" cy="930275"/>
          </a:xfrm>
          <a:prstGeom prst="rect">
            <a:avLst/>
          </a:prstGeom>
        </p:spPr>
        <p:txBody>
          <a:bodyPr/>
          <a:lstStyle/>
          <a:p>
            <a:pPr algn="ctr" defTabSz="547688">
              <a:defRPr/>
            </a:pPr>
            <a:r>
              <a:rPr lang="ru-RU" sz="3200" dirty="0" smtClean="0">
                <a:latin typeface="Arial" charset="0"/>
                <a:cs typeface="Arial" charset="0"/>
                <a:sym typeface="Arial" charset="0"/>
              </a:rPr>
              <a:t>	</a:t>
            </a:r>
            <a:r>
              <a:rPr lang="ru-RU" sz="3200" b="1" dirty="0" smtClean="0">
                <a:solidFill>
                  <a:srgbClr val="1F4E7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sym typeface="Arial" charset="0"/>
              </a:rPr>
              <a:t>Место Детского технопарка в системе стратегического управления Наукоградом Фрязино</a:t>
            </a:r>
            <a:endParaRPr lang="ru-RU" sz="3200" dirty="0" smtClean="0"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 flipH="1">
            <a:off x="4106863" y="1927225"/>
            <a:ext cx="3665537" cy="156845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55638" y="1174750"/>
            <a:ext cx="10579100" cy="774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664" tIns="108832" rIns="217664" bIns="108832">
            <a:spAutoFit/>
          </a:bodyPr>
          <a:lstStyle/>
          <a:p>
            <a:pPr algn="ctr">
              <a:defRPr/>
            </a:pPr>
            <a:r>
              <a:rPr lang="ru-RU" sz="3600" dirty="0"/>
              <a:t>Координационный Совет Стратегии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855913" y="3517900"/>
            <a:ext cx="2500312" cy="958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217664" tIns="108832" rIns="217664" bIns="108832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Дирекция </a:t>
            </a:r>
            <a:r>
              <a:rPr lang="ru-RU" sz="2400" dirty="0" err="1">
                <a:solidFill>
                  <a:schemeClr val="tx1"/>
                </a:solidFill>
              </a:rPr>
              <a:t>Наукограда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92163" y="4556125"/>
            <a:ext cx="2409825" cy="5889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217664" tIns="108832" rIns="217664" bIns="108832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Бизнес-центр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58788" y="5311775"/>
            <a:ext cx="3444875" cy="8683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217664" tIns="108832" rIns="217664" bIns="108832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Фонд развития</a:t>
            </a:r>
          </a:p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</a:rPr>
              <a:t>наукограда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err="1">
                <a:solidFill>
                  <a:schemeClr val="tx1"/>
                </a:solidFill>
              </a:rPr>
              <a:t>Фрязино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987925" y="4945062"/>
            <a:ext cx="2751138" cy="1081564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217664" tIns="108832" rIns="217664" bIns="108832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Детский технопарк</a:t>
            </a:r>
          </a:p>
        </p:txBody>
      </p:sp>
      <p:cxnSp>
        <p:nvCxnSpPr>
          <p:cNvPr id="72" name="Прямая соединительная линия 71"/>
          <p:cNvCxnSpPr>
            <a:stCxn id="67" idx="2"/>
            <a:endCxn id="71" idx="0"/>
          </p:cNvCxnSpPr>
          <p:nvPr/>
        </p:nvCxnSpPr>
        <p:spPr>
          <a:xfrm>
            <a:off x="4106069" y="4476750"/>
            <a:ext cx="2257425" cy="468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endCxn id="69" idx="0"/>
          </p:cNvCxnSpPr>
          <p:nvPr/>
        </p:nvCxnSpPr>
        <p:spPr>
          <a:xfrm>
            <a:off x="1981200" y="3302000"/>
            <a:ext cx="15875" cy="12541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Соединительная линия уступом 243"/>
          <p:cNvCxnSpPr>
            <a:stCxn id="66" idx="1"/>
            <a:endCxn id="96" idx="1"/>
          </p:cNvCxnSpPr>
          <p:nvPr/>
        </p:nvCxnSpPr>
        <p:spPr>
          <a:xfrm rot="10800000" flipV="1">
            <a:off x="438150" y="1562100"/>
            <a:ext cx="217488" cy="1708150"/>
          </a:xfrm>
          <a:prstGeom prst="bentConnector3">
            <a:avLst>
              <a:gd name="adj1" fmla="val 205323"/>
            </a:avLst>
          </a:prstGeom>
          <a:ln w="22225" cmpd="sng">
            <a:solidFill>
              <a:schemeClr val="accent1">
                <a:lumMod val="50000"/>
              </a:schemeClr>
            </a:solidFill>
            <a:round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Соединительная линия уступом 243"/>
          <p:cNvCxnSpPr>
            <a:stCxn id="66" idx="3"/>
            <a:endCxn id="68" idx="0"/>
          </p:cNvCxnSpPr>
          <p:nvPr/>
        </p:nvCxnSpPr>
        <p:spPr>
          <a:xfrm flipH="1">
            <a:off x="9969500" y="1562100"/>
            <a:ext cx="1265238" cy="2684463"/>
          </a:xfrm>
          <a:prstGeom prst="bentConnector4">
            <a:avLst>
              <a:gd name="adj1" fmla="val -18077"/>
              <a:gd name="adj2" fmla="val 89852"/>
            </a:avLst>
          </a:prstGeom>
          <a:ln w="22225" cmpd="sng">
            <a:solidFill>
              <a:schemeClr val="accent1">
                <a:lumMod val="50000"/>
              </a:schemeClr>
            </a:solidFill>
            <a:round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7658100" y="2220913"/>
            <a:ext cx="3563938" cy="958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217664" tIns="108832" rIns="217664" bIns="108832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</a:rPr>
              <a:t>Национальный центр </a:t>
            </a:r>
            <a:r>
              <a:rPr lang="ru-RU" sz="2400" dirty="0" err="1">
                <a:solidFill>
                  <a:schemeClr val="tx1"/>
                </a:solidFill>
              </a:rPr>
              <a:t>СВЧ-электроники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073400" y="2155825"/>
            <a:ext cx="2066925" cy="95885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217664" tIns="108832" rIns="217664" bIns="108832">
            <a:spAutoFit/>
          </a:bodyPr>
          <a:lstStyle/>
          <a:p>
            <a:pPr algn="ctr">
              <a:defRPr/>
            </a:pPr>
            <a:r>
              <a:rPr lang="ru-RU" sz="2400" dirty="0" err="1">
                <a:solidFill>
                  <a:schemeClr val="tx1"/>
                </a:solidFill>
              </a:rPr>
              <a:t>Коворкинг-центр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89" name="Прямая соединительная линия 88"/>
          <p:cNvCxnSpPr>
            <a:stCxn id="87" idx="2"/>
            <a:endCxn id="67" idx="0"/>
          </p:cNvCxnSpPr>
          <p:nvPr/>
        </p:nvCxnSpPr>
        <p:spPr>
          <a:xfrm flipH="1">
            <a:off x="4106863" y="3114675"/>
            <a:ext cx="0" cy="4032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>
            <a:stCxn id="68" idx="1"/>
            <a:endCxn id="67" idx="3"/>
          </p:cNvCxnSpPr>
          <p:nvPr/>
        </p:nvCxnSpPr>
        <p:spPr>
          <a:xfrm flipH="1" flipV="1">
            <a:off x="5356225" y="3997325"/>
            <a:ext cx="3203575" cy="7286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>
            <a:stCxn id="67" idx="1"/>
            <a:endCxn id="96" idx="3"/>
          </p:cNvCxnSpPr>
          <p:nvPr/>
        </p:nvCxnSpPr>
        <p:spPr>
          <a:xfrm flipH="1" flipV="1">
            <a:off x="2260600" y="3270250"/>
            <a:ext cx="595313" cy="7270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479" name="Группа 91"/>
          <p:cNvGrpSpPr>
            <a:grpSpLocks/>
          </p:cNvGrpSpPr>
          <p:nvPr/>
        </p:nvGrpSpPr>
        <p:grpSpPr bwMode="auto">
          <a:xfrm>
            <a:off x="38100" y="2205038"/>
            <a:ext cx="2667000" cy="2087562"/>
            <a:chOff x="-130718" y="4596385"/>
            <a:chExt cx="2667000" cy="2087512"/>
          </a:xfrm>
          <a:solidFill>
            <a:schemeClr val="bg1"/>
          </a:solidFill>
        </p:grpSpPr>
        <p:sp>
          <p:nvSpPr>
            <p:cNvPr id="94" name="TextBox 93"/>
            <p:cNvSpPr txBox="1"/>
            <p:nvPr/>
          </p:nvSpPr>
          <p:spPr>
            <a:xfrm>
              <a:off x="669382" y="4596385"/>
              <a:ext cx="1866900" cy="792143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2000" dirty="0">
                  <a:solidFill>
                    <a:schemeClr val="tx1"/>
                  </a:solidFill>
                </a:rPr>
                <a:t>Управляющая компания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-130718" y="5807618"/>
              <a:ext cx="1701800" cy="876279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ru-RU" sz="12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ru-RU" sz="2000" dirty="0">
                  <a:solidFill>
                    <a:schemeClr val="tx1"/>
                  </a:solidFill>
                </a:rPr>
                <a:t>Таможенный терминал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69332" y="5229782"/>
              <a:ext cx="1822450" cy="861992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2400" dirty="0">
                  <a:solidFill>
                    <a:schemeClr val="tx1"/>
                  </a:solidFill>
                </a:rPr>
                <a:t>ОЭЗ ТВТ «ИСТОК»</a:t>
              </a:r>
            </a:p>
          </p:txBody>
        </p:sp>
      </p:grpSp>
      <p:cxnSp>
        <p:nvCxnSpPr>
          <p:cNvPr id="280" name="Прямая соединительная линия 279"/>
          <p:cNvCxnSpPr>
            <a:stCxn id="68" idx="1"/>
            <a:endCxn id="71" idx="0"/>
          </p:cNvCxnSpPr>
          <p:nvPr/>
        </p:nvCxnSpPr>
        <p:spPr>
          <a:xfrm flipH="1">
            <a:off x="6363494" y="4725988"/>
            <a:ext cx="2196306" cy="2190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482" name="Группа 537"/>
          <p:cNvGrpSpPr>
            <a:grpSpLocks/>
          </p:cNvGrpSpPr>
          <p:nvPr/>
        </p:nvGrpSpPr>
        <p:grpSpPr bwMode="auto">
          <a:xfrm>
            <a:off x="7578725" y="3573463"/>
            <a:ext cx="4562475" cy="2601912"/>
            <a:chOff x="7578271" y="3877974"/>
            <a:chExt cx="4562929" cy="2602002"/>
          </a:xfrm>
          <a:solidFill>
            <a:schemeClr val="bg1"/>
          </a:solidFill>
        </p:grpSpPr>
        <p:sp>
          <p:nvSpPr>
            <p:cNvPr id="77" name="TextBox 76"/>
            <p:cNvSpPr txBox="1"/>
            <p:nvPr/>
          </p:nvSpPr>
          <p:spPr>
            <a:xfrm>
              <a:off x="7578271" y="3877974"/>
              <a:ext cx="2162390" cy="830291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ru-RU" sz="2000" dirty="0">
                  <a:solidFill>
                    <a:schemeClr val="tx1"/>
                  </a:solidFill>
                </a:rPr>
                <a:t>Промышленный кластер</a:t>
              </a:r>
              <a:endParaRPr lang="ru-RU" sz="100" dirty="0">
                <a:solidFill>
                  <a:schemeClr val="tx1"/>
                </a:solidFill>
              </a:endParaRPr>
            </a:p>
            <a:p>
              <a:pPr>
                <a:defRPr/>
              </a:pPr>
              <a:r>
                <a:rPr lang="ru-RU" sz="100" dirty="0">
                  <a:solidFill>
                    <a:schemeClr val="tx1"/>
                  </a:solidFill>
                </a:rPr>
                <a:t>                       </a:t>
              </a:r>
            </a:p>
            <a:p>
              <a:pPr>
                <a:defRPr/>
              </a:pPr>
              <a:r>
                <a:rPr lang="ru-RU" sz="100" dirty="0">
                  <a:solidFill>
                    <a:schemeClr val="tx1"/>
                  </a:solidFill>
                </a:rPr>
                <a:t>            </a:t>
              </a:r>
            </a:p>
            <a:p>
              <a:pPr>
                <a:defRPr/>
              </a:pPr>
              <a:r>
                <a:rPr lang="ru-RU" sz="100" dirty="0">
                  <a:solidFill>
                    <a:schemeClr val="tx1"/>
                  </a:solidFill>
                </a:rPr>
                <a:t>           </a:t>
              </a:r>
            </a:p>
            <a:p>
              <a:pPr>
                <a:defRPr/>
              </a:pPr>
              <a:r>
                <a:rPr lang="ru-RU" sz="100" dirty="0">
                  <a:solidFill>
                    <a:schemeClr val="tx1"/>
                  </a:solidFill>
                </a:rPr>
                <a:t>     </a:t>
              </a:r>
            </a:p>
            <a:p>
              <a:pPr>
                <a:defRPr/>
              </a:pPr>
              <a:r>
                <a:rPr lang="ru-RU" sz="100" dirty="0">
                  <a:solidFill>
                    <a:schemeClr val="tx1"/>
                  </a:solidFill>
                </a:rPr>
                <a:t>  </a:t>
              </a:r>
            </a:p>
            <a:p>
              <a:pPr>
                <a:defRPr/>
              </a:pPr>
              <a:r>
                <a:rPr lang="ru-RU" sz="100" dirty="0">
                  <a:solidFill>
                    <a:schemeClr val="tx1"/>
                  </a:solidFill>
                </a:rPr>
                <a:t> </a:t>
              </a:r>
            </a:p>
            <a:p>
              <a:pPr>
                <a:defRPr/>
              </a:pPr>
              <a:r>
                <a:rPr lang="ru-RU" sz="100" dirty="0">
                  <a:solidFill>
                    <a:schemeClr val="tx1"/>
                  </a:solidFill>
                </a:rPr>
                <a:t> </a:t>
              </a:r>
            </a:p>
            <a:p>
              <a:pPr>
                <a:defRPr/>
              </a:pPr>
              <a:r>
                <a:rPr lang="ru-RU" sz="100" dirty="0">
                  <a:solidFill>
                    <a:schemeClr val="tx1"/>
                  </a:solidFill>
                </a:rPr>
                <a:t> 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551730" y="5155955"/>
              <a:ext cx="2589470" cy="1324021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endParaRPr lang="ru-RU" sz="2000" dirty="0">
                <a:solidFill>
                  <a:schemeClr val="tx1"/>
                </a:solidFill>
              </a:endParaRPr>
            </a:p>
            <a:p>
              <a:pPr algn="r">
                <a:defRPr/>
              </a:pPr>
              <a:r>
                <a:rPr lang="ru-RU" sz="2000" dirty="0">
                  <a:solidFill>
                    <a:schemeClr val="tx1"/>
                  </a:solidFill>
                </a:rPr>
                <a:t>Инновационный территориальный кластер «</a:t>
              </a:r>
              <a:r>
                <a:rPr lang="ru-RU" sz="2000" dirty="0" err="1">
                  <a:solidFill>
                    <a:schemeClr val="tx1"/>
                  </a:solidFill>
                </a:rPr>
                <a:t>Фрязино</a:t>
              </a:r>
              <a:r>
                <a:rPr lang="ru-RU" sz="2000" dirty="0">
                  <a:solidFill>
                    <a:schemeClr val="tx1"/>
                  </a:solidFill>
                </a:rPr>
                <a:t>»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559444" y="4551097"/>
              <a:ext cx="2819681" cy="958883"/>
            </a:xfrm>
            <a:prstGeom prst="rect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lIns="217664" tIns="108832" rIns="217664" bIns="108832">
              <a:spAutoFit/>
            </a:bodyPr>
            <a:lstStyle/>
            <a:p>
              <a:pPr algn="ctr">
                <a:defRPr/>
              </a:pPr>
              <a:r>
                <a:rPr lang="ru-RU" sz="2400" dirty="0">
                  <a:solidFill>
                    <a:schemeClr val="tx1"/>
                  </a:solidFill>
                </a:rPr>
                <a:t>Управляющая компания</a:t>
              </a:r>
            </a:p>
          </p:txBody>
        </p:sp>
      </p:grpSp>
      <p:cxnSp>
        <p:nvCxnSpPr>
          <p:cNvPr id="598" name="Соединительная линия уступом 597"/>
          <p:cNvCxnSpPr>
            <a:stCxn id="71" idx="0"/>
            <a:endCxn id="96" idx="3"/>
          </p:cNvCxnSpPr>
          <p:nvPr/>
        </p:nvCxnSpPr>
        <p:spPr>
          <a:xfrm rot="16200000" flipV="1">
            <a:off x="3474245" y="2055813"/>
            <a:ext cx="1675605" cy="4102894"/>
          </a:xfrm>
          <a:prstGeom prst="bentConnector2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Группа 37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0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/>
          </p:cNvSpPr>
          <p:nvPr/>
        </p:nvSpPr>
        <p:spPr bwMode="auto">
          <a:xfrm>
            <a:off x="11568113" y="6356350"/>
            <a:ext cx="26193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45720" rIns="4572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0DEB427-2B2F-48A2-AF3F-23A2EE0C20D4}" type="slidenum"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2400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sym typeface="Arial" pitchFamily="34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1199813" cy="766763"/>
          </a:xfrm>
          <a:prstGeom prst="rect">
            <a:avLst/>
          </a:prstGeom>
        </p:spPr>
        <p:txBody>
          <a:bodyPr/>
          <a:lstStyle/>
          <a:p>
            <a:pPr algn="ctr" defTabSz="547688">
              <a:defRPr/>
            </a:pPr>
            <a:r>
              <a:rPr lang="ru-RU" sz="3200" b="1" dirty="0" smtClean="0">
                <a:solidFill>
                  <a:srgbClr val="1F4E7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Место Детского технопарка в системе подготовки инженерных кадров и рабочих специальностей</a:t>
            </a:r>
            <a:endParaRPr lang="ru-RU" sz="3200" dirty="0" smtClean="0">
              <a:latin typeface="Arial" charset="0"/>
              <a:cs typeface="Arial" charset="0"/>
              <a:sym typeface="Arial" charset="0"/>
            </a:endParaRPr>
          </a:p>
        </p:txBody>
      </p:sp>
      <p:grpSp>
        <p:nvGrpSpPr>
          <p:cNvPr id="22532" name="Group 14"/>
          <p:cNvGrpSpPr>
            <a:grpSpLocks/>
          </p:cNvGrpSpPr>
          <p:nvPr/>
        </p:nvGrpSpPr>
        <p:grpSpPr bwMode="auto">
          <a:xfrm>
            <a:off x="8458200" y="994490"/>
            <a:ext cx="3733800" cy="5355032"/>
            <a:chOff x="0" y="-210233"/>
            <a:chExt cx="2869323" cy="4946789"/>
          </a:xfrm>
        </p:grpSpPr>
        <p:sp>
          <p:nvSpPr>
            <p:cNvPr id="22582" name="Rectangle 15"/>
            <p:cNvSpPr>
              <a:spLocks/>
            </p:cNvSpPr>
            <p:nvPr/>
          </p:nvSpPr>
          <p:spPr bwMode="auto">
            <a:xfrm>
              <a:off x="0" y="-111168"/>
              <a:ext cx="2830285" cy="48477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D73BB"/>
              </a:solidFill>
              <a:miter lim="800000"/>
              <a:headEnd/>
              <a:tailEnd/>
            </a:ln>
          </p:spPr>
          <p:txBody>
            <a:bodyPr lIns="45720" rIns="45720" anchor="ctr"/>
            <a:lstStyle/>
            <a:p>
              <a:pPr algn="ctr"/>
              <a:endParaRPr lang="ru-RU" altLang="ru-RU">
                <a:solidFill>
                  <a:srgbClr val="FF0000"/>
                </a:solidFill>
                <a:latin typeface="Century Gothic" pitchFamily="34" charset="0"/>
                <a:sym typeface="Century Gothic" pitchFamily="34" charset="0"/>
              </a:endParaRPr>
            </a:p>
          </p:txBody>
        </p:sp>
        <p:sp>
          <p:nvSpPr>
            <p:cNvPr id="22583" name="Rectangle 16"/>
            <p:cNvSpPr>
              <a:spLocks/>
            </p:cNvSpPr>
            <p:nvPr/>
          </p:nvSpPr>
          <p:spPr bwMode="auto">
            <a:xfrm>
              <a:off x="39038" y="-210233"/>
              <a:ext cx="2830285" cy="4776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5720" rIns="45720" anchor="ctr">
              <a:spAutoFit/>
            </a:bodyPr>
            <a:lstStyle/>
            <a:p>
              <a:pPr algn="ctr"/>
              <a:endParaRPr lang="ru-RU" altLang="ru-RU" b="1" dirty="0">
                <a:solidFill>
                  <a:srgbClr val="0173BD"/>
                </a:solidFill>
                <a:latin typeface="Century Gothic" pitchFamily="34" charset="0"/>
                <a:sym typeface="Century Gothic" pitchFamily="34" charset="0"/>
              </a:endParaRPr>
            </a:p>
            <a:p>
              <a:pPr algn="ctr"/>
              <a:r>
                <a:rPr lang="ru-RU" altLang="ru-RU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Ключевые промышленные предприятия</a:t>
              </a:r>
            </a:p>
            <a:p>
              <a:pPr algn="ctr"/>
              <a:r>
                <a:rPr lang="ru-RU" altLang="ru-RU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(10 000 рабочих мест)</a:t>
              </a:r>
            </a:p>
            <a:p>
              <a:pPr algn="ctr"/>
              <a:endParaRPr lang="ru-RU" altLang="ru-RU" b="1" dirty="0">
                <a:solidFill>
                  <a:srgbClr val="0173BD"/>
                </a:solidFill>
                <a:latin typeface="Century Gothic" pitchFamily="34" charset="0"/>
                <a:sym typeface="Century Gothic" pitchFamily="34" charset="0"/>
              </a:endParaRPr>
            </a:p>
            <a:p>
              <a:pPr algn="ctr"/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АО «НПП «Исток» </a:t>
              </a:r>
              <a:r>
                <a:rPr lang="ru-RU" altLang="ru-RU" sz="1600" b="1" dirty="0" err="1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им.Шокина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»</a:t>
              </a:r>
            </a:p>
            <a:p>
              <a:pPr algn="ctr"/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ООО «НТО </a:t>
              </a:r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«</a:t>
              </a:r>
              <a:r>
                <a:rPr lang="ru-RU" altLang="ru-RU" sz="1600" b="1" dirty="0" err="1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ИРЭ-Полюс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»</a:t>
              </a:r>
            </a:p>
            <a:p>
              <a:pPr algn="ctr"/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АО </a:t>
              </a:r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НПП 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«</a:t>
              </a:r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Циклон-Тест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»</a:t>
              </a:r>
            </a:p>
            <a:p>
              <a:pPr algn="ctr"/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АО </a:t>
              </a:r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«НИИ 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«Платан</a:t>
              </a:r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» с заводом при НИИ» ФГУП СКБ ИРЭ РАН</a:t>
              </a:r>
              <a:endParaRPr lang="ru-RU" altLang="ru-RU" sz="1600" b="1" dirty="0">
                <a:solidFill>
                  <a:srgbClr val="0173BD"/>
                </a:solidFill>
                <a:latin typeface="Century Gothic" pitchFamily="34" charset="0"/>
                <a:sym typeface="Century Gothic" pitchFamily="34" charset="0"/>
              </a:endParaRPr>
            </a:p>
            <a:p>
              <a:pPr algn="ctr"/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ФИРЭ им. В.А. Котельникова РАН</a:t>
              </a:r>
              <a:endParaRPr lang="ru-RU" altLang="ru-RU" sz="1600" b="1" dirty="0">
                <a:solidFill>
                  <a:srgbClr val="0173BD"/>
                </a:solidFill>
                <a:latin typeface="Century Gothic" pitchFamily="34" charset="0"/>
                <a:sym typeface="Century Gothic" pitchFamily="34" charset="0"/>
              </a:endParaRPr>
            </a:p>
            <a:p>
              <a:pPr algn="ctr"/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ЗАО «</a:t>
              </a:r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НОВЫЙ ГОРОД»</a:t>
              </a:r>
              <a:endParaRPr lang="ru-RU" altLang="ru-RU" sz="1600" b="1" dirty="0">
                <a:solidFill>
                  <a:srgbClr val="0173BD"/>
                </a:solidFill>
                <a:latin typeface="Century Gothic" pitchFamily="34" charset="0"/>
                <a:sym typeface="Century Gothic" pitchFamily="34" charset="0"/>
              </a:endParaRPr>
            </a:p>
            <a:p>
              <a:pPr algn="ctr"/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ООО «Тех </a:t>
              </a:r>
              <a:r>
                <a:rPr lang="ru-RU" altLang="ru-RU" sz="1600" b="1" dirty="0" err="1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Инвест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 Сервис»</a:t>
              </a:r>
            </a:p>
            <a:p>
              <a:pPr algn="ctr"/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ЗАО 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«НПП «</a:t>
              </a:r>
              <a:r>
                <a:rPr lang="ru-RU" altLang="ru-RU" sz="1600" b="1" dirty="0" err="1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Магратеп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» </a:t>
              </a:r>
            </a:p>
            <a:p>
              <a:pPr algn="ctr"/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ООО НПК 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«</a:t>
              </a:r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Дельта-Тест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» </a:t>
              </a:r>
            </a:p>
            <a:p>
              <a:pPr algn="ctr"/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ОАО «</a:t>
              </a:r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Исток-Аудио Интернэшнл» </a:t>
              </a:r>
              <a:endParaRPr lang="ru-RU" altLang="ru-RU" sz="1600" b="1" dirty="0">
                <a:solidFill>
                  <a:srgbClr val="0173BD"/>
                </a:solidFill>
                <a:latin typeface="Century Gothic" pitchFamily="34" charset="0"/>
                <a:sym typeface="Century Gothic" pitchFamily="34" charset="0"/>
              </a:endParaRPr>
            </a:p>
            <a:p>
              <a:pPr algn="ctr"/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ООО </a:t>
              </a:r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«Фирма 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«ВИПС-МЕД» </a:t>
              </a:r>
            </a:p>
            <a:p>
              <a:pPr algn="ctr"/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ООО «Фокус»</a:t>
              </a:r>
            </a:p>
            <a:p>
              <a:pPr algn="ctr"/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ООО «ВЕЗА»</a:t>
              </a:r>
            </a:p>
            <a:p>
              <a:pPr algn="ctr"/>
              <a:r>
                <a:rPr lang="ru-RU" altLang="ru-RU" sz="1600" b="1" dirty="0" smtClean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ЗАО НПП </a:t>
              </a:r>
              <a:r>
                <a:rPr lang="ru-RU" altLang="ru-RU" sz="1600" b="1" dirty="0">
                  <a:solidFill>
                    <a:srgbClr val="0173BD"/>
                  </a:solidFill>
                  <a:latin typeface="Century Gothic" pitchFamily="34" charset="0"/>
                  <a:sym typeface="Century Gothic" pitchFamily="34" charset="0"/>
                </a:rPr>
                <a:t>«Исток-Система» </a:t>
              </a:r>
            </a:p>
          </p:txBody>
        </p:sp>
      </p:grpSp>
      <p:cxnSp>
        <p:nvCxnSpPr>
          <p:cNvPr id="93" name="Прямая со стрелкой 92"/>
          <p:cNvCxnSpPr>
            <a:endCxn id="155" idx="0"/>
          </p:cNvCxnSpPr>
          <p:nvPr/>
        </p:nvCxnSpPr>
        <p:spPr>
          <a:xfrm flipH="1">
            <a:off x="4027488" y="1562100"/>
            <a:ext cx="1587" cy="36036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0050" y="1106488"/>
            <a:ext cx="7629525" cy="461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/>
              <a:t>Центр развития человеческих ресурсов</a:t>
            </a:r>
          </a:p>
        </p:txBody>
      </p:sp>
      <p:cxnSp>
        <p:nvCxnSpPr>
          <p:cNvPr id="38" name="Прямая соединительная линия 37"/>
          <p:cNvCxnSpPr>
            <a:endCxn id="40" idx="0"/>
          </p:cNvCxnSpPr>
          <p:nvPr/>
        </p:nvCxnSpPr>
        <p:spPr>
          <a:xfrm flipH="1">
            <a:off x="1395413" y="1562100"/>
            <a:ext cx="4762" cy="40957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14325" y="1971675"/>
            <a:ext cx="2160588" cy="5238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/>
              <a:t>Общеобразовательные учреждения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941638" y="3408363"/>
            <a:ext cx="5143500" cy="3825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600" dirty="0"/>
              <a:t>Учреждения высшего образования </a:t>
            </a:r>
            <a:r>
              <a:rPr lang="ru-RU" sz="1600" b="1" dirty="0" smtClean="0"/>
              <a:t>520</a:t>
            </a:r>
            <a:r>
              <a:rPr lang="ru-RU" sz="1600" dirty="0" smtClean="0"/>
              <a:t> </a:t>
            </a:r>
            <a:r>
              <a:rPr lang="ru-RU" sz="1600" dirty="0"/>
              <a:t>студентов 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2941638" y="1922463"/>
            <a:ext cx="2173287" cy="9255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1400" dirty="0"/>
              <a:t>Учреждения среднего профессионального образования </a:t>
            </a:r>
            <a:r>
              <a:rPr lang="ru-RU" sz="1400" b="1" dirty="0"/>
              <a:t>450  </a:t>
            </a:r>
            <a:r>
              <a:rPr lang="ru-RU" sz="1400" dirty="0"/>
              <a:t>учащихся</a:t>
            </a:r>
          </a:p>
        </p:txBody>
      </p:sp>
      <p:sp>
        <p:nvSpPr>
          <p:cNvPr id="373" name="TextBox 372"/>
          <p:cNvSpPr txBox="1"/>
          <p:nvPr/>
        </p:nvSpPr>
        <p:spPr>
          <a:xfrm>
            <a:off x="5697538" y="2120900"/>
            <a:ext cx="2338387" cy="5222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/>
              <a:t>Детский технопарк </a:t>
            </a:r>
          </a:p>
          <a:p>
            <a:pPr algn="ctr">
              <a:defRPr/>
            </a:pPr>
            <a:r>
              <a:rPr lang="ru-RU" sz="1400" b="1" dirty="0" smtClean="0"/>
              <a:t>400</a:t>
            </a:r>
            <a:r>
              <a:rPr lang="ru-RU" sz="1400" dirty="0" smtClean="0"/>
              <a:t> </a:t>
            </a:r>
            <a:r>
              <a:rPr lang="ru-RU" sz="1400" dirty="0"/>
              <a:t>человек </a:t>
            </a:r>
          </a:p>
        </p:txBody>
      </p:sp>
      <p:grpSp>
        <p:nvGrpSpPr>
          <p:cNvPr id="22540" name="Группа 409"/>
          <p:cNvGrpSpPr>
            <a:grpSpLocks/>
          </p:cNvGrpSpPr>
          <p:nvPr/>
        </p:nvGrpSpPr>
        <p:grpSpPr bwMode="auto">
          <a:xfrm>
            <a:off x="76200" y="4829175"/>
            <a:ext cx="2657475" cy="1247775"/>
            <a:chOff x="104775" y="4371975"/>
            <a:chExt cx="2657475" cy="1257300"/>
          </a:xfrm>
        </p:grpSpPr>
        <p:sp>
          <p:nvSpPr>
            <p:cNvPr id="47" name="TextBox 46"/>
            <p:cNvSpPr txBox="1"/>
            <p:nvPr/>
          </p:nvSpPr>
          <p:spPr>
            <a:xfrm>
              <a:off x="133350" y="4775079"/>
              <a:ext cx="2600325" cy="7454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1400" dirty="0"/>
                <a:t>Московский областной профессиональный колледж инновационных технологий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5575" y="4397569"/>
              <a:ext cx="2535238" cy="3375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1600" dirty="0"/>
                <a:t>Филиал МГОУ</a:t>
              </a:r>
            </a:p>
          </p:txBody>
        </p:sp>
        <p:sp>
          <p:nvSpPr>
            <p:cNvPr id="408" name="Прямоугольник 407"/>
            <p:cNvSpPr/>
            <p:nvPr/>
          </p:nvSpPr>
          <p:spPr>
            <a:xfrm>
              <a:off x="104775" y="4371975"/>
              <a:ext cx="2657475" cy="12573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22541" name="Группа 413"/>
          <p:cNvGrpSpPr>
            <a:grpSpLocks/>
          </p:cNvGrpSpPr>
          <p:nvPr/>
        </p:nvGrpSpPr>
        <p:grpSpPr bwMode="auto">
          <a:xfrm>
            <a:off x="114300" y="2876550"/>
            <a:ext cx="2571750" cy="1590675"/>
            <a:chOff x="114300" y="2524125"/>
            <a:chExt cx="2571750" cy="1590676"/>
          </a:xfrm>
        </p:grpSpPr>
        <p:sp>
          <p:nvSpPr>
            <p:cNvPr id="42" name="TextBox 41"/>
            <p:cNvSpPr txBox="1"/>
            <p:nvPr/>
          </p:nvSpPr>
          <p:spPr>
            <a:xfrm>
              <a:off x="138113" y="3478214"/>
              <a:ext cx="2500312" cy="52387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1400" dirty="0"/>
                <a:t>Дополнительное образование </a:t>
              </a:r>
              <a:r>
                <a:rPr lang="ru-RU" sz="1400" b="1" dirty="0"/>
                <a:t>3 800 </a:t>
              </a:r>
              <a:r>
                <a:rPr lang="ru-RU" sz="1400" dirty="0"/>
                <a:t>учащихся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3350" y="2620963"/>
              <a:ext cx="2522538" cy="73818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1400" dirty="0"/>
                <a:t>Пять общеобразовательных школ, лицей и гимназия</a:t>
              </a:r>
            </a:p>
            <a:p>
              <a:pPr algn="ctr">
                <a:defRPr/>
              </a:pPr>
              <a:r>
                <a:rPr lang="ru-RU" sz="1400" b="1" dirty="0"/>
                <a:t>6 900</a:t>
              </a:r>
              <a:r>
                <a:rPr lang="ru-RU" sz="1400" dirty="0"/>
                <a:t> учащихся</a:t>
              </a:r>
            </a:p>
          </p:txBody>
        </p:sp>
        <p:sp>
          <p:nvSpPr>
            <p:cNvPr id="413" name="Прямоугольник 412"/>
            <p:cNvSpPr/>
            <p:nvPr/>
          </p:nvSpPr>
          <p:spPr>
            <a:xfrm>
              <a:off x="114300" y="2524125"/>
              <a:ext cx="2571750" cy="159067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cxnSp>
        <p:nvCxnSpPr>
          <p:cNvPr id="415" name="Прямая соединительная линия 414"/>
          <p:cNvCxnSpPr>
            <a:stCxn id="413" idx="0"/>
            <a:endCxn id="40" idx="2"/>
          </p:cNvCxnSpPr>
          <p:nvPr/>
        </p:nvCxnSpPr>
        <p:spPr>
          <a:xfrm flipH="1" flipV="1">
            <a:off x="1395413" y="2495550"/>
            <a:ext cx="4762" cy="381000"/>
          </a:xfrm>
          <a:prstGeom prst="line">
            <a:avLst/>
          </a:prstGeom>
          <a:ln w="2540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43" name="Группа 461"/>
          <p:cNvGrpSpPr>
            <a:grpSpLocks/>
          </p:cNvGrpSpPr>
          <p:nvPr/>
        </p:nvGrpSpPr>
        <p:grpSpPr bwMode="auto">
          <a:xfrm>
            <a:off x="1404938" y="2365375"/>
            <a:ext cx="1536700" cy="2463800"/>
            <a:chOff x="1404938" y="2372521"/>
            <a:chExt cx="1536403" cy="2463798"/>
          </a:xfrm>
        </p:grpSpPr>
        <p:cxnSp>
          <p:nvCxnSpPr>
            <p:cNvPr id="444" name="Соединительная линия уступом 443"/>
            <p:cNvCxnSpPr>
              <a:endCxn id="408" idx="0"/>
            </p:cNvCxnSpPr>
            <p:nvPr/>
          </p:nvCxnSpPr>
          <p:spPr>
            <a:xfrm rot="5400000">
              <a:off x="851564" y="2925895"/>
              <a:ext cx="2463798" cy="1357050"/>
            </a:xfrm>
            <a:prstGeom prst="bentConnector3">
              <a:avLst>
                <a:gd name="adj1" fmla="val 91753"/>
              </a:avLst>
            </a:prstGeom>
            <a:ln w="254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Прямая соединительная линия 454"/>
            <p:cNvCxnSpPr>
              <a:stCxn id="155" idx="1"/>
            </p:cNvCxnSpPr>
            <p:nvPr/>
          </p:nvCxnSpPr>
          <p:spPr>
            <a:xfrm flipH="1" flipV="1">
              <a:off x="2747703" y="2383634"/>
              <a:ext cx="193638" cy="1587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44" name="Группа 502"/>
          <p:cNvGrpSpPr>
            <a:grpSpLocks/>
          </p:cNvGrpSpPr>
          <p:nvPr/>
        </p:nvGrpSpPr>
        <p:grpSpPr bwMode="auto">
          <a:xfrm>
            <a:off x="2847975" y="3829050"/>
            <a:ext cx="5343525" cy="2486025"/>
            <a:chOff x="2828925" y="3905250"/>
            <a:chExt cx="5343525" cy="2486025"/>
          </a:xfrm>
        </p:grpSpPr>
        <p:sp>
          <p:nvSpPr>
            <p:cNvPr id="45" name="TextBox 44"/>
            <p:cNvSpPr txBox="1"/>
            <p:nvPr/>
          </p:nvSpPr>
          <p:spPr>
            <a:xfrm>
              <a:off x="5946775" y="4191000"/>
              <a:ext cx="1739900" cy="58578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1600" dirty="0"/>
                <a:t>Филиал МИРЭА в НПП «Исток»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181350" y="4000500"/>
              <a:ext cx="2457450" cy="830263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1600" dirty="0"/>
                <a:t>Аспирантура НПП «Исток», ученый совет по защите диссертаций</a:t>
              </a:r>
            </a:p>
          </p:txBody>
        </p:sp>
        <p:grpSp>
          <p:nvGrpSpPr>
            <p:cNvPr id="22556" name="Группа 501"/>
            <p:cNvGrpSpPr>
              <a:grpSpLocks/>
            </p:cNvGrpSpPr>
            <p:nvPr/>
          </p:nvGrpSpPr>
          <p:grpSpPr bwMode="auto">
            <a:xfrm>
              <a:off x="2828925" y="3905250"/>
              <a:ext cx="5343525" cy="2486025"/>
              <a:chOff x="2828925" y="3905250"/>
              <a:chExt cx="5343525" cy="2486025"/>
            </a:xfrm>
          </p:grpSpPr>
          <p:grpSp>
            <p:nvGrpSpPr>
              <p:cNvPr id="22557" name="Группа 143"/>
              <p:cNvGrpSpPr>
                <a:grpSpLocks/>
              </p:cNvGrpSpPr>
              <p:nvPr/>
            </p:nvGrpSpPr>
            <p:grpSpPr bwMode="auto">
              <a:xfrm>
                <a:off x="2860575" y="4935835"/>
                <a:ext cx="5254762" cy="1378331"/>
                <a:chOff x="2449469" y="4860449"/>
                <a:chExt cx="3941051" cy="1378331"/>
              </a:xfrm>
            </p:grpSpPr>
            <p:sp>
              <p:nvSpPr>
                <p:cNvPr id="52" name="TextBox 51"/>
                <p:cNvSpPr txBox="1"/>
                <p:nvPr/>
              </p:nvSpPr>
              <p:spPr>
                <a:xfrm>
                  <a:off x="2582893" y="4860152"/>
                  <a:ext cx="758425" cy="584200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z="1600" dirty="0"/>
                    <a:t>МГТУ МИРЭА</a:t>
                  </a: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2449544" y="5653902"/>
                  <a:ext cx="776283" cy="58420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z="1600" dirty="0"/>
                    <a:t>Базовая кафедра</a:t>
                  </a: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3635400" y="4941114"/>
                  <a:ext cx="1326349" cy="584200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z="1600" dirty="0"/>
                    <a:t>Корпоративный университет </a:t>
                  </a:r>
                  <a:r>
                    <a:rPr lang="en-US" sz="1600" dirty="0"/>
                    <a:t>IPG</a:t>
                  </a:r>
                  <a:endParaRPr lang="ru-RU" sz="1600" dirty="0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3244877" y="5653902"/>
                  <a:ext cx="645315" cy="58420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z="1600" dirty="0"/>
                    <a:t>НИЯУ МИФИ</a:t>
                  </a: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4712911" y="5644377"/>
                  <a:ext cx="856055" cy="58420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z="1600" dirty="0"/>
                    <a:t>МГТУ им. Баумана</a:t>
                  </a:r>
                </a:p>
              </p:txBody>
            </p:sp>
            <p:cxnSp>
              <p:nvCxnSpPr>
                <p:cNvPr id="57" name="Соединительная линия уступом 243"/>
                <p:cNvCxnSpPr>
                  <a:stCxn id="52" idx="2"/>
                  <a:endCxn id="53" idx="0"/>
                </p:cNvCxnSpPr>
                <p:nvPr/>
              </p:nvCxnSpPr>
              <p:spPr>
                <a:xfrm rot="5400000">
                  <a:off x="2794823" y="5487215"/>
                  <a:ext cx="209550" cy="123824"/>
                </a:xfrm>
                <a:prstGeom prst="bentConnector3">
                  <a:avLst>
                    <a:gd name="adj1" fmla="val 50000"/>
                  </a:avLst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Соединительная линия уступом 243"/>
                <p:cNvCxnSpPr>
                  <a:stCxn id="54" idx="1"/>
                  <a:endCxn id="52" idx="3"/>
                </p:cNvCxnSpPr>
                <p:nvPr/>
              </p:nvCxnSpPr>
              <p:spPr>
                <a:xfrm rot="10800000">
                  <a:off x="3341318" y="5152252"/>
                  <a:ext cx="294082" cy="80962"/>
                </a:xfrm>
                <a:prstGeom prst="bentConnector3">
                  <a:avLst>
                    <a:gd name="adj1" fmla="val 50000"/>
                  </a:avLst>
                </a:prstGeom>
                <a:ln w="25400">
                  <a:headEnd type="none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Прямая соединительная линия 58"/>
                <p:cNvCxnSpPr>
                  <a:stCxn id="54" idx="2"/>
                  <a:endCxn id="55" idx="0"/>
                </p:cNvCxnSpPr>
                <p:nvPr/>
              </p:nvCxnSpPr>
              <p:spPr>
                <a:xfrm flipH="1">
                  <a:off x="3567535" y="5525314"/>
                  <a:ext cx="731040" cy="128588"/>
                </a:xfrm>
                <a:prstGeom prst="line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TextBox 59"/>
                <p:cNvSpPr txBox="1"/>
                <p:nvPr/>
              </p:nvSpPr>
              <p:spPr>
                <a:xfrm>
                  <a:off x="3910434" y="5653902"/>
                  <a:ext cx="779855" cy="58420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z="1600" dirty="0"/>
                    <a:t>Базовая кафедра</a:t>
                  </a:r>
                </a:p>
              </p:txBody>
            </p:sp>
            <p:cxnSp>
              <p:nvCxnSpPr>
                <p:cNvPr id="61" name="Прямая соединительная линия 60"/>
                <p:cNvCxnSpPr>
                  <a:stCxn id="54" idx="2"/>
                  <a:endCxn id="60" idx="0"/>
                </p:cNvCxnSpPr>
                <p:nvPr/>
              </p:nvCxnSpPr>
              <p:spPr>
                <a:xfrm>
                  <a:off x="4298575" y="5525314"/>
                  <a:ext cx="1190" cy="128588"/>
                </a:xfrm>
                <a:prstGeom prst="line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Прямая соединительная линия 61"/>
                <p:cNvCxnSpPr>
                  <a:stCxn id="54" idx="2"/>
                  <a:endCxn id="56" idx="0"/>
                </p:cNvCxnSpPr>
                <p:nvPr/>
              </p:nvCxnSpPr>
              <p:spPr>
                <a:xfrm>
                  <a:off x="4298575" y="5525314"/>
                  <a:ext cx="842958" cy="119063"/>
                </a:xfrm>
                <a:prstGeom prst="line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TextBox 62"/>
                <p:cNvSpPr txBox="1"/>
                <p:nvPr/>
              </p:nvSpPr>
              <p:spPr>
                <a:xfrm>
                  <a:off x="5310601" y="4860152"/>
                  <a:ext cx="644124" cy="584200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z="1600" dirty="0"/>
                    <a:t>НИУ МФТИ</a:t>
                  </a:r>
                </a:p>
              </p:txBody>
            </p:sp>
            <p:cxnSp>
              <p:nvCxnSpPr>
                <p:cNvPr id="64" name="Соединительная линия уступом 243"/>
                <p:cNvCxnSpPr>
                  <a:stCxn id="54" idx="3"/>
                  <a:endCxn id="63" idx="1"/>
                </p:cNvCxnSpPr>
                <p:nvPr/>
              </p:nvCxnSpPr>
              <p:spPr>
                <a:xfrm flipV="1">
                  <a:off x="4961750" y="5152252"/>
                  <a:ext cx="348852" cy="80962"/>
                </a:xfrm>
                <a:prstGeom prst="bentConnector3">
                  <a:avLst>
                    <a:gd name="adj1" fmla="val 50000"/>
                  </a:avLst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80"/>
                <p:cNvSpPr txBox="1"/>
                <p:nvPr/>
              </p:nvSpPr>
              <p:spPr>
                <a:xfrm>
                  <a:off x="5593969" y="5644377"/>
                  <a:ext cx="796524" cy="58420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ru-RU" sz="1600" dirty="0"/>
                    <a:t>Базовая кафедра</a:t>
                  </a:r>
                </a:p>
              </p:txBody>
            </p:sp>
            <p:cxnSp>
              <p:nvCxnSpPr>
                <p:cNvPr id="82" name="Соединительная линия уступом 243"/>
                <p:cNvCxnSpPr>
                  <a:stCxn id="81" idx="0"/>
                  <a:endCxn id="63" idx="2"/>
                </p:cNvCxnSpPr>
                <p:nvPr/>
              </p:nvCxnSpPr>
              <p:spPr>
                <a:xfrm rot="16200000" flipV="1">
                  <a:off x="5711839" y="5364581"/>
                  <a:ext cx="200025" cy="359567"/>
                </a:xfrm>
                <a:prstGeom prst="bentConnector3">
                  <a:avLst>
                    <a:gd name="adj1" fmla="val 50000"/>
                  </a:avLst>
                </a:prstGeom>
                <a:ln w="25400">
                  <a:headEnd type="arrow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1" name="Прямоугольник 500"/>
              <p:cNvSpPr/>
              <p:nvPr/>
            </p:nvSpPr>
            <p:spPr>
              <a:xfrm>
                <a:off x="2828925" y="3905250"/>
                <a:ext cx="5343525" cy="2486025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cxnSp>
        <p:nvCxnSpPr>
          <p:cNvPr id="532" name="Прямая со стрелкой 531"/>
          <p:cNvCxnSpPr>
            <a:endCxn id="373" idx="0"/>
          </p:cNvCxnSpPr>
          <p:nvPr/>
        </p:nvCxnSpPr>
        <p:spPr>
          <a:xfrm>
            <a:off x="6864350" y="1573213"/>
            <a:ext cx="3175" cy="5476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Прямая со стрелкой 543"/>
          <p:cNvCxnSpPr>
            <a:endCxn id="41" idx="0"/>
          </p:cNvCxnSpPr>
          <p:nvPr/>
        </p:nvCxnSpPr>
        <p:spPr>
          <a:xfrm>
            <a:off x="5486400" y="1562100"/>
            <a:ext cx="26988" cy="184626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Прямая со стрелкой 558"/>
          <p:cNvCxnSpPr>
            <a:stCxn id="373" idx="3"/>
          </p:cNvCxnSpPr>
          <p:nvPr/>
        </p:nvCxnSpPr>
        <p:spPr>
          <a:xfrm>
            <a:off x="8035925" y="2381250"/>
            <a:ext cx="414338" cy="31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Прямая со стрелкой 563"/>
          <p:cNvCxnSpPr>
            <a:stCxn id="41" idx="3"/>
          </p:cNvCxnSpPr>
          <p:nvPr/>
        </p:nvCxnSpPr>
        <p:spPr>
          <a:xfrm>
            <a:off x="8085138" y="3600450"/>
            <a:ext cx="3683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Прямая со стрелкой 570"/>
          <p:cNvCxnSpPr>
            <a:stCxn id="155" idx="3"/>
            <a:endCxn id="373" idx="1"/>
          </p:cNvCxnSpPr>
          <p:nvPr/>
        </p:nvCxnSpPr>
        <p:spPr>
          <a:xfrm flipV="1">
            <a:off x="5114925" y="2381250"/>
            <a:ext cx="582613" cy="4763"/>
          </a:xfrm>
          <a:prstGeom prst="straightConnector1">
            <a:avLst/>
          </a:prstGeom>
          <a:ln w="254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4" name="Shape 573"/>
          <p:cNvCxnSpPr>
            <a:stCxn id="373" idx="2"/>
            <a:endCxn id="40" idx="3"/>
          </p:cNvCxnSpPr>
          <p:nvPr/>
        </p:nvCxnSpPr>
        <p:spPr>
          <a:xfrm rot="5400000" flipH="1">
            <a:off x="4466431" y="242095"/>
            <a:ext cx="409575" cy="4392612"/>
          </a:xfrm>
          <a:prstGeom prst="bentConnector4">
            <a:avLst>
              <a:gd name="adj1" fmla="val -94743"/>
              <a:gd name="adj2" fmla="val 90895"/>
            </a:avLst>
          </a:prstGeom>
          <a:ln w="254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Shape 623"/>
          <p:cNvCxnSpPr>
            <a:stCxn id="155" idx="2"/>
          </p:cNvCxnSpPr>
          <p:nvPr/>
        </p:nvCxnSpPr>
        <p:spPr>
          <a:xfrm rot="16200000" flipH="1">
            <a:off x="6045200" y="830263"/>
            <a:ext cx="390525" cy="4425950"/>
          </a:xfrm>
          <a:prstGeom prst="bentConnector2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Shape 627"/>
          <p:cNvCxnSpPr/>
          <p:nvPr/>
        </p:nvCxnSpPr>
        <p:spPr>
          <a:xfrm>
            <a:off x="2486025" y="2447925"/>
            <a:ext cx="4829175" cy="790575"/>
          </a:xfrm>
          <a:prstGeom prst="bentConnector3">
            <a:avLst>
              <a:gd name="adj1" fmla="val 6805"/>
            </a:avLst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3" name="Прямая со стрелкой 662"/>
          <p:cNvCxnSpPr>
            <a:endCxn id="373" idx="2"/>
          </p:cNvCxnSpPr>
          <p:nvPr/>
        </p:nvCxnSpPr>
        <p:spPr>
          <a:xfrm flipH="1" flipV="1">
            <a:off x="6867525" y="2643188"/>
            <a:ext cx="6350" cy="769937"/>
          </a:xfrm>
          <a:prstGeom prst="straightConnector1">
            <a:avLst/>
          </a:prstGeom>
          <a:ln w="254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Группа 67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0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/>
          </p:cNvSpPr>
          <p:nvPr/>
        </p:nvSpPr>
        <p:spPr bwMode="auto">
          <a:xfrm>
            <a:off x="11568113" y="6356350"/>
            <a:ext cx="261937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45720" rIns="4572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0DEB427-2B2F-48A2-AF3F-23A2EE0C20D4}" type="slidenum">
              <a:rPr lang="ru-RU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2400" b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sym typeface="Arial" pitchFamily="34" charset="0"/>
            </a:endParaRP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1199813" cy="957263"/>
          </a:xfrm>
          <a:prstGeom prst="rect">
            <a:avLst/>
          </a:prstGeom>
        </p:spPr>
        <p:txBody>
          <a:bodyPr/>
          <a:lstStyle/>
          <a:p>
            <a:pPr algn="ctr" defTabSz="547688">
              <a:defRPr/>
            </a:pPr>
            <a:r>
              <a:rPr lang="ru-RU" sz="3200" b="1" dirty="0" smtClean="0">
                <a:solidFill>
                  <a:srgbClr val="1F4E7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Место Детского технопарка в образовательной </a:t>
            </a:r>
            <a:br>
              <a:rPr lang="ru-RU" sz="3200" b="1" dirty="0" smtClean="0">
                <a:solidFill>
                  <a:srgbClr val="1F4E7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</a:br>
            <a:r>
              <a:rPr lang="ru-RU" sz="3200" b="1" dirty="0" smtClean="0">
                <a:solidFill>
                  <a:srgbClr val="1F4E7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системе страны</a:t>
            </a:r>
            <a:endParaRPr lang="ru-RU" sz="3200" dirty="0" smtClean="0">
              <a:latin typeface="Arial" charset="0"/>
              <a:cs typeface="Arial" charset="0"/>
              <a:sym typeface="Arial" charset="0"/>
            </a:endParaRPr>
          </a:p>
        </p:txBody>
      </p:sp>
      <p:grpSp>
        <p:nvGrpSpPr>
          <p:cNvPr id="9" name="Группа 67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0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1133503"/>
            <a:ext cx="7172325" cy="495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B87B6E-9442-4E3F-9A29-C354B84BE48F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10" name="Заголовок 2"/>
          <p:cNvSpPr>
            <a:spLocks noGrp="1"/>
          </p:cNvSpPr>
          <p:nvPr>
            <p:ph type="title"/>
          </p:nvPr>
        </p:nvSpPr>
        <p:spPr>
          <a:xfrm>
            <a:off x="0" y="270947"/>
            <a:ext cx="11201027" cy="698399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	</a:t>
            </a:r>
            <a:r>
              <a:rPr lang="ru-RU" sz="3600" b="1" dirty="0" smtClean="0">
                <a:solidFill>
                  <a:srgbClr val="1F4E7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sym typeface="Arial" pitchFamily="34" charset="0"/>
              </a:rPr>
              <a:t> П</a:t>
            </a:r>
            <a:r>
              <a:rPr lang="ru-RU" sz="3600" b="1" dirty="0" smtClean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cs typeface="Times New Roman"/>
              </a:rPr>
              <a:t>аспорт Детского технопарка</a:t>
            </a:r>
            <a:endParaRPr lang="en-US" sz="3600" dirty="0"/>
          </a:p>
        </p:txBody>
      </p:sp>
      <p:grpSp>
        <p:nvGrpSpPr>
          <p:cNvPr id="20483" name="Группа 4"/>
          <p:cNvGrpSpPr>
            <a:grpSpLocks/>
          </p:cNvGrpSpPr>
          <p:nvPr/>
        </p:nvGrpSpPr>
        <p:grpSpPr bwMode="auto">
          <a:xfrm>
            <a:off x="131763" y="1106488"/>
            <a:ext cx="11617325" cy="436562"/>
            <a:chOff x="132056" y="1604766"/>
            <a:chExt cx="11616285" cy="436575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132056" y="1606353"/>
              <a:ext cx="11616285" cy="415937"/>
            </a:xfrm>
            <a:prstGeom prst="rect">
              <a:avLst/>
            </a:prstGeom>
            <a:ln w="9525">
              <a:solidFill>
                <a:srgbClr val="0D73BB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512" name="TextBox 44"/>
            <p:cNvSpPr txBox="1">
              <a:spLocks noChangeArrowheads="1"/>
            </p:cNvSpPr>
            <p:nvPr/>
          </p:nvSpPr>
          <p:spPr bwMode="auto">
            <a:xfrm>
              <a:off x="132056" y="1641231"/>
              <a:ext cx="446895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>
                  <a:solidFill>
                    <a:srgbClr val="0D73BB"/>
                  </a:solidFill>
                  <a:latin typeface="Century Gothic" pitchFamily="34" charset="0"/>
                </a:rPr>
                <a:t>СООТВЕТСТВИЕ УСЛОВИЯМ</a:t>
              </a:r>
            </a:p>
          </p:txBody>
        </p:sp>
        <p:cxnSp>
          <p:nvCxnSpPr>
            <p:cNvPr id="86" name="Прямая соединительная линия 85"/>
            <p:cNvCxnSpPr/>
            <p:nvPr/>
          </p:nvCxnSpPr>
          <p:spPr>
            <a:xfrm>
              <a:off x="4600468" y="1604766"/>
              <a:ext cx="7937" cy="417524"/>
            </a:xfrm>
            <a:prstGeom prst="line">
              <a:avLst/>
            </a:prstGeom>
            <a:ln>
              <a:solidFill>
                <a:srgbClr val="0D73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14" name="TextBox 94"/>
            <p:cNvSpPr txBox="1">
              <a:spLocks noChangeArrowheads="1"/>
            </p:cNvSpPr>
            <p:nvPr/>
          </p:nvSpPr>
          <p:spPr bwMode="auto">
            <a:xfrm>
              <a:off x="6701778" y="1621824"/>
              <a:ext cx="504656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>
                  <a:solidFill>
                    <a:srgbClr val="0D73BB"/>
                  </a:solidFill>
                  <a:latin typeface="Century Gothic" pitchFamily="34" charset="0"/>
                </a:rPr>
                <a:t>Характеристика (кратко)</a:t>
              </a:r>
            </a:p>
          </p:txBody>
        </p:sp>
      </p:grpSp>
      <p:grpSp>
        <p:nvGrpSpPr>
          <p:cNvPr id="20484" name="Группа 5"/>
          <p:cNvGrpSpPr>
            <a:grpSpLocks/>
          </p:cNvGrpSpPr>
          <p:nvPr/>
        </p:nvGrpSpPr>
        <p:grpSpPr bwMode="auto">
          <a:xfrm>
            <a:off x="119063" y="1524000"/>
            <a:ext cx="11615737" cy="842963"/>
            <a:chOff x="116754" y="2110367"/>
            <a:chExt cx="11616284" cy="1244392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116754" y="2147863"/>
              <a:ext cx="11616284" cy="1202209"/>
            </a:xfrm>
            <a:prstGeom prst="rect">
              <a:avLst/>
            </a:prstGeom>
            <a:ln w="9525">
              <a:solidFill>
                <a:srgbClr val="0D73BB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508" name="TextBox 46"/>
            <p:cNvSpPr txBox="1">
              <a:spLocks noChangeArrowheads="1"/>
            </p:cNvSpPr>
            <p:nvPr/>
          </p:nvSpPr>
          <p:spPr bwMode="auto">
            <a:xfrm>
              <a:off x="116754" y="2172203"/>
              <a:ext cx="4484255" cy="545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 dirty="0">
                  <a:solidFill>
                    <a:srgbClr val="0D73BB"/>
                  </a:solidFill>
                  <a:latin typeface="Century Gothic" pitchFamily="34" charset="0"/>
                </a:rPr>
                <a:t>Площадь помещения</a:t>
              </a:r>
            </a:p>
          </p:txBody>
        </p:sp>
        <p:cxnSp>
          <p:nvCxnSpPr>
            <p:cNvPr id="83" name="Прямая соединительная линия 82"/>
            <p:cNvCxnSpPr/>
            <p:nvPr/>
          </p:nvCxnSpPr>
          <p:spPr>
            <a:xfrm>
              <a:off x="4606415" y="2110367"/>
              <a:ext cx="0" cy="1244392"/>
            </a:xfrm>
            <a:prstGeom prst="line">
              <a:avLst/>
            </a:prstGeom>
            <a:ln>
              <a:solidFill>
                <a:srgbClr val="0D73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10" name="TextBox 95"/>
            <p:cNvSpPr txBox="1">
              <a:spLocks noChangeArrowheads="1"/>
            </p:cNvSpPr>
            <p:nvPr/>
          </p:nvSpPr>
          <p:spPr bwMode="auto">
            <a:xfrm>
              <a:off x="4686894" y="2131095"/>
              <a:ext cx="6785688" cy="50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1600">
                <a:latin typeface="Century Gothic" pitchFamily="34" charset="0"/>
              </a:endParaRPr>
            </a:p>
          </p:txBody>
        </p:sp>
      </p:grpSp>
      <p:grpSp>
        <p:nvGrpSpPr>
          <p:cNvPr id="20485" name="Группа 6"/>
          <p:cNvGrpSpPr>
            <a:grpSpLocks/>
          </p:cNvGrpSpPr>
          <p:nvPr/>
        </p:nvGrpSpPr>
        <p:grpSpPr bwMode="auto">
          <a:xfrm>
            <a:off x="117475" y="2419351"/>
            <a:ext cx="11615738" cy="706438"/>
            <a:chOff x="132055" y="3466982"/>
            <a:chExt cx="11616627" cy="1017861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132055" y="3466982"/>
              <a:ext cx="11616627" cy="992700"/>
            </a:xfrm>
            <a:prstGeom prst="rect">
              <a:avLst/>
            </a:prstGeom>
            <a:ln w="9525">
              <a:solidFill>
                <a:srgbClr val="0D73BB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/>
            </a:p>
          </p:txBody>
        </p:sp>
        <p:sp>
          <p:nvSpPr>
            <p:cNvPr id="20504" name="TextBox 47"/>
            <p:cNvSpPr txBox="1">
              <a:spLocks noChangeArrowheads="1"/>
            </p:cNvSpPr>
            <p:nvPr/>
          </p:nvSpPr>
          <p:spPr bwMode="auto">
            <a:xfrm>
              <a:off x="190978" y="3758256"/>
              <a:ext cx="4437812" cy="531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rgbClr val="0D73BB"/>
                  </a:solidFill>
                  <a:latin typeface="Century Gothic" pitchFamily="34" charset="0"/>
                </a:rPr>
                <a:t>Число преподавателей </a:t>
              </a:r>
              <a:r>
                <a:rPr lang="en-US" b="1">
                  <a:solidFill>
                    <a:srgbClr val="0D73BB"/>
                  </a:solidFill>
                  <a:latin typeface="Century Gothic" pitchFamily="34" charset="0"/>
                </a:rPr>
                <a:t> </a:t>
              </a:r>
              <a:endParaRPr lang="ru-RU" b="1">
                <a:solidFill>
                  <a:srgbClr val="0D73BB"/>
                </a:solidFill>
                <a:latin typeface="Century Gothic" pitchFamily="34" charset="0"/>
              </a:endParaRPr>
            </a:p>
          </p:txBody>
        </p:sp>
        <p:cxnSp>
          <p:nvCxnSpPr>
            <p:cNvPr id="84" name="Прямая соединительная линия 83"/>
            <p:cNvCxnSpPr/>
            <p:nvPr/>
          </p:nvCxnSpPr>
          <p:spPr>
            <a:xfrm>
              <a:off x="4605972" y="3492143"/>
              <a:ext cx="0" cy="992700"/>
            </a:xfrm>
            <a:prstGeom prst="line">
              <a:avLst/>
            </a:prstGeom>
            <a:ln>
              <a:solidFill>
                <a:srgbClr val="0D73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06" name="TextBox 96"/>
            <p:cNvSpPr txBox="1">
              <a:spLocks noChangeArrowheads="1"/>
            </p:cNvSpPr>
            <p:nvPr/>
          </p:nvSpPr>
          <p:spPr bwMode="auto">
            <a:xfrm>
              <a:off x="4652677" y="3474360"/>
              <a:ext cx="7074441" cy="753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1400" b="1">
                  <a:sym typeface="Century Gothic" pitchFamily="34" charset="0"/>
                </a:rPr>
                <a:t>Не менее 22 человек (</a:t>
              </a:r>
              <a:r>
                <a:rPr lang="ru-RU" sz="1400" b="1"/>
                <a:t>ИРЭ РАН – 2, ИРЭ-ПОЛЮС – 3, АО НПП «ИСТОК» - 5, МИРЭА – 2, педагоги города Фрязино - 10 (колледж, гимназия, школы) </a:t>
              </a:r>
              <a:endParaRPr lang="ru-RU" altLang="ru-RU" sz="1400" b="1">
                <a:sym typeface="Century Gothic" pitchFamily="34" charset="0"/>
              </a:endParaRPr>
            </a:p>
          </p:txBody>
        </p:sp>
      </p:grpSp>
      <p:grpSp>
        <p:nvGrpSpPr>
          <p:cNvPr id="20486" name="Группа 7"/>
          <p:cNvGrpSpPr>
            <a:grpSpLocks/>
          </p:cNvGrpSpPr>
          <p:nvPr/>
        </p:nvGrpSpPr>
        <p:grpSpPr bwMode="auto">
          <a:xfrm>
            <a:off x="123825" y="3143250"/>
            <a:ext cx="11617325" cy="688975"/>
            <a:chOff x="132056" y="4650452"/>
            <a:chExt cx="11616284" cy="1001279"/>
          </a:xfrm>
        </p:grpSpPr>
        <p:sp>
          <p:nvSpPr>
            <p:cNvPr id="43" name="Прямоугольник 42"/>
            <p:cNvSpPr/>
            <p:nvPr/>
          </p:nvSpPr>
          <p:spPr>
            <a:xfrm>
              <a:off x="132056" y="4659680"/>
              <a:ext cx="11616284" cy="992051"/>
            </a:xfrm>
            <a:prstGeom prst="rect">
              <a:avLst/>
            </a:prstGeom>
            <a:ln w="9525">
              <a:solidFill>
                <a:srgbClr val="0D73BB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/>
            </a:p>
          </p:txBody>
        </p:sp>
        <p:sp>
          <p:nvSpPr>
            <p:cNvPr id="20499" name="TextBox 48"/>
            <p:cNvSpPr txBox="1">
              <a:spLocks noChangeArrowheads="1"/>
            </p:cNvSpPr>
            <p:nvPr/>
          </p:nvSpPr>
          <p:spPr bwMode="auto">
            <a:xfrm>
              <a:off x="190977" y="4943640"/>
              <a:ext cx="4484255" cy="536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rgbClr val="0D73BB"/>
                  </a:solidFill>
                  <a:latin typeface="Century Gothic" pitchFamily="34" charset="0"/>
                </a:rPr>
                <a:t>Количество учеников </a:t>
              </a:r>
            </a:p>
          </p:txBody>
        </p:sp>
        <p:cxnSp>
          <p:nvCxnSpPr>
            <p:cNvPr id="85" name="Прямая соединительная линия 84"/>
            <p:cNvCxnSpPr/>
            <p:nvPr/>
          </p:nvCxnSpPr>
          <p:spPr>
            <a:xfrm flipH="1">
              <a:off x="4605230" y="4650452"/>
              <a:ext cx="0" cy="992051"/>
            </a:xfrm>
            <a:prstGeom prst="line">
              <a:avLst/>
            </a:prstGeom>
            <a:ln>
              <a:solidFill>
                <a:srgbClr val="0D73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01" name="TextBox 97"/>
            <p:cNvSpPr txBox="1">
              <a:spLocks noChangeArrowheads="1"/>
            </p:cNvSpPr>
            <p:nvPr/>
          </p:nvSpPr>
          <p:spPr bwMode="auto">
            <a:xfrm>
              <a:off x="4655286" y="4947655"/>
              <a:ext cx="7069436" cy="49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1600" b="1">
                  <a:sym typeface="Century Gothic" pitchFamily="34" charset="0"/>
                </a:rPr>
                <a:t>не менее  400 человек (</a:t>
              </a:r>
              <a:r>
                <a:rPr lang="ru-RU" altLang="ru-RU" sz="1600" b="1" smtClean="0">
                  <a:sym typeface="Century Gothic" pitchFamily="34" charset="0"/>
                </a:rPr>
                <a:t>2017 </a:t>
              </a:r>
              <a:r>
                <a:rPr lang="ru-RU" altLang="ru-RU" sz="1600" b="1">
                  <a:sym typeface="Century Gothic" pitchFamily="34" charset="0"/>
                </a:rPr>
                <a:t>год)</a:t>
              </a:r>
              <a:endParaRPr lang="ru-RU" sz="1600" b="1"/>
            </a:p>
          </p:txBody>
        </p:sp>
      </p:grpSp>
      <p:grpSp>
        <p:nvGrpSpPr>
          <p:cNvPr id="20487" name="Группа 35"/>
          <p:cNvGrpSpPr>
            <a:grpSpLocks/>
          </p:cNvGrpSpPr>
          <p:nvPr/>
        </p:nvGrpSpPr>
        <p:grpSpPr bwMode="auto">
          <a:xfrm>
            <a:off x="125413" y="3878263"/>
            <a:ext cx="11615737" cy="1003300"/>
            <a:chOff x="85401" y="4491115"/>
            <a:chExt cx="11616284" cy="1003154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85401" y="4491115"/>
              <a:ext cx="11616284" cy="992043"/>
            </a:xfrm>
            <a:prstGeom prst="rect">
              <a:avLst/>
            </a:prstGeom>
            <a:ln w="9525">
              <a:solidFill>
                <a:srgbClr val="0D73BB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/>
            </a:p>
          </p:txBody>
        </p:sp>
        <p:sp>
          <p:nvSpPr>
            <p:cNvPr id="20495" name="TextBox 37"/>
            <p:cNvSpPr txBox="1">
              <a:spLocks noChangeArrowheads="1"/>
            </p:cNvSpPr>
            <p:nvPr/>
          </p:nvSpPr>
          <p:spPr bwMode="auto">
            <a:xfrm>
              <a:off x="144322" y="4726596"/>
              <a:ext cx="448425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>
                  <a:solidFill>
                    <a:srgbClr val="0D73BB"/>
                  </a:solidFill>
                  <a:latin typeface="Century Gothic" pitchFamily="34" charset="0"/>
                </a:rPr>
                <a:t>Потенциальные инвесторы / заинтересованные организации</a:t>
              </a: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4568712" y="4500639"/>
              <a:ext cx="0" cy="993630"/>
            </a:xfrm>
            <a:prstGeom prst="line">
              <a:avLst/>
            </a:prstGeom>
            <a:ln>
              <a:solidFill>
                <a:srgbClr val="0D73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97" name="TextBox 49"/>
            <p:cNvSpPr txBox="1">
              <a:spLocks noChangeArrowheads="1"/>
            </p:cNvSpPr>
            <p:nvPr/>
          </p:nvSpPr>
          <p:spPr bwMode="auto">
            <a:xfrm>
              <a:off x="4640153" y="4556193"/>
              <a:ext cx="7009142" cy="830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altLang="ru-RU" sz="1600" b="1" dirty="0">
                  <a:sym typeface="Century Gothic" pitchFamily="34" charset="0"/>
                </a:rPr>
                <a:t>Организации – резиденты ОЭЗ </a:t>
              </a:r>
              <a:r>
                <a:rPr lang="ru-RU" altLang="ru-RU" sz="1600" b="1" dirty="0" smtClean="0">
                  <a:sym typeface="Century Gothic" pitchFamily="34" charset="0"/>
                </a:rPr>
                <a:t>ТВТ «Исток» и промышленного </a:t>
              </a:r>
              <a:r>
                <a:rPr lang="ru-RU" altLang="ru-RU" sz="1600" b="1" dirty="0">
                  <a:sym typeface="Century Gothic" pitchFamily="34" charset="0"/>
                </a:rPr>
                <a:t>кластера «</a:t>
              </a:r>
              <a:r>
                <a:rPr lang="ru-RU" altLang="ru-RU" sz="1600" b="1" dirty="0" err="1">
                  <a:sym typeface="Century Gothic" pitchFamily="34" charset="0"/>
                </a:rPr>
                <a:t>Фрязино</a:t>
              </a:r>
              <a:r>
                <a:rPr lang="ru-RU" altLang="ru-RU" sz="1600" b="1" dirty="0" smtClean="0">
                  <a:sym typeface="Century Gothic" pitchFamily="34" charset="0"/>
                </a:rPr>
                <a:t>» (</a:t>
              </a:r>
              <a:r>
                <a:rPr lang="ru-RU" altLang="ru-RU" sz="1600" b="1" dirty="0">
                  <a:sym typeface="Century Gothic" pitchFamily="34" charset="0"/>
                </a:rPr>
                <a:t>22 предприятия научно-производственного комплекса), частный инвестор </a:t>
              </a:r>
              <a:endParaRPr lang="ru-RU" altLang="ru-RU" sz="1400" b="1" dirty="0">
                <a:solidFill>
                  <a:srgbClr val="FF0000"/>
                </a:solidFill>
                <a:sym typeface="Century Gothic" pitchFamily="34" charset="0"/>
              </a:endParaRPr>
            </a:p>
          </p:txBody>
        </p:sp>
      </p:grpSp>
      <p:sp>
        <p:nvSpPr>
          <p:cNvPr id="52" name="Прямоугольник 51"/>
          <p:cNvSpPr/>
          <p:nvPr/>
        </p:nvSpPr>
        <p:spPr>
          <a:xfrm>
            <a:off x="109538" y="4919663"/>
            <a:ext cx="11625262" cy="1416050"/>
          </a:xfrm>
          <a:prstGeom prst="rect">
            <a:avLst/>
          </a:prstGeom>
          <a:ln w="9525">
            <a:solidFill>
              <a:srgbClr val="0D73BB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0489" name="TextBox 52"/>
          <p:cNvSpPr txBox="1">
            <a:spLocks noChangeArrowheads="1"/>
          </p:cNvSpPr>
          <p:nvPr/>
        </p:nvSpPr>
        <p:spPr bwMode="auto">
          <a:xfrm>
            <a:off x="160338" y="5083175"/>
            <a:ext cx="448468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D73BB"/>
                </a:solidFill>
                <a:latin typeface="Century Gothic" pitchFamily="34" charset="0"/>
              </a:rPr>
              <a:t>Направления деятельности                  (в соответствии с направлениями «технологий» НТИ) 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4614863" y="4914900"/>
            <a:ext cx="1587" cy="1423988"/>
          </a:xfrm>
          <a:prstGeom prst="line">
            <a:avLst/>
          </a:prstGeom>
          <a:ln>
            <a:solidFill>
              <a:srgbClr val="0D7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1" name="TextBox 54"/>
          <p:cNvSpPr txBox="1">
            <a:spLocks noChangeArrowheads="1"/>
          </p:cNvSpPr>
          <p:nvPr/>
        </p:nvSpPr>
        <p:spPr bwMode="auto">
          <a:xfrm>
            <a:off x="4716463" y="4919663"/>
            <a:ext cx="68072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b="1" dirty="0"/>
              <a:t>СВЧ – радиоэлектроника, </a:t>
            </a:r>
            <a:r>
              <a:rPr lang="ru-RU" sz="1500" b="1" dirty="0" err="1"/>
              <a:t>нанотехнологии</a:t>
            </a:r>
            <a:r>
              <a:rPr lang="ru-RU" sz="1500" b="1" dirty="0"/>
              <a:t>, робототехника, материаловедение, цифровое проектирование и моделирование, искусственный </a:t>
            </a:r>
            <a:r>
              <a:rPr lang="ru-RU" sz="1500" b="1" dirty="0" err="1"/>
              <a:t>интелект</a:t>
            </a:r>
            <a:r>
              <a:rPr lang="ru-RU" sz="1500" b="1" dirty="0"/>
              <a:t>, информационные и телекоммуникационные технологии, лазерные технологии и </a:t>
            </a:r>
            <a:r>
              <a:rPr lang="ru-RU" sz="1500" b="1" dirty="0" err="1"/>
              <a:t>фотоника</a:t>
            </a:r>
            <a:r>
              <a:rPr lang="ru-RU" sz="1500" b="1" dirty="0"/>
              <a:t>, </a:t>
            </a:r>
            <a:r>
              <a:rPr lang="ru-RU" sz="1500" b="1" dirty="0" err="1"/>
              <a:t>геоинформационные</a:t>
            </a:r>
            <a:r>
              <a:rPr lang="ru-RU" sz="1500" b="1" dirty="0"/>
              <a:t> технологии и  системы </a:t>
            </a:r>
            <a:r>
              <a:rPr lang="ru-RU" sz="1500" b="1" dirty="0" smtClean="0"/>
              <a:t>управления</a:t>
            </a:r>
            <a:endParaRPr lang="ru-RU" altLang="ru-RU" sz="1500" b="1" dirty="0"/>
          </a:p>
        </p:txBody>
      </p:sp>
      <p:sp>
        <p:nvSpPr>
          <p:cNvPr id="20492" name="TextBox 33"/>
          <p:cNvSpPr txBox="1">
            <a:spLocks noChangeArrowheads="1"/>
          </p:cNvSpPr>
          <p:nvPr/>
        </p:nvSpPr>
        <p:spPr bwMode="auto">
          <a:xfrm>
            <a:off x="130175" y="1935163"/>
            <a:ext cx="4484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D73BB"/>
                </a:solidFill>
                <a:latin typeface="Century Gothic" pitchFamily="34" charset="0"/>
              </a:rPr>
              <a:t>Управляющая компания / оператор</a:t>
            </a:r>
          </a:p>
        </p:txBody>
      </p:sp>
      <p:sp>
        <p:nvSpPr>
          <p:cNvPr id="20493" name="Rectangle 1"/>
          <p:cNvSpPr>
            <a:spLocks noChangeArrowheads="1"/>
          </p:cNvSpPr>
          <p:nvPr/>
        </p:nvSpPr>
        <p:spPr bwMode="auto">
          <a:xfrm>
            <a:off x="4745038" y="1571625"/>
            <a:ext cx="67754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b="1"/>
              <a:t>500кв. м. – муниципальная и частная собственность имееется в наличии.</a:t>
            </a:r>
          </a:p>
          <a:p>
            <a:pPr eaLnBrk="0" hangingPunct="0"/>
            <a:r>
              <a:rPr lang="ru-RU" sz="1400" b="1"/>
              <a:t>Управляющая компания инновационно-промышленного кластера  «Фрязино» 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6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1"/>
          <p:cNvSpPr>
            <a:spLocks noGrp="1"/>
          </p:cNvSpPr>
          <p:nvPr>
            <p:ph idx="1"/>
          </p:nvPr>
        </p:nvSpPr>
        <p:spPr bwMode="auto">
          <a:xfrm>
            <a:off x="385763" y="1371600"/>
            <a:ext cx="11533187" cy="48910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smtClean="0">
                <a:ea typeface="Calibri" pitchFamily="34" charset="0"/>
                <a:sym typeface="Calibri" pitchFamily="34" charset="0"/>
              </a:rPr>
              <a:t>Фрязино – город-наукоград России с 2003 года, лидер СВЧ-радиоэлектроники, мировой лидер волоконного лазеростроения.</a:t>
            </a:r>
          </a:p>
          <a:p>
            <a:pPr eaLnBrk="1" hangingPunct="1"/>
            <a:r>
              <a:rPr lang="ru-RU" sz="2000" smtClean="0">
                <a:ea typeface="Calibri" pitchFamily="34" charset="0"/>
                <a:sym typeface="Calibri" pitchFamily="34" charset="0"/>
              </a:rPr>
              <a:t>Предприятия научно-производственного комплекса наукограда и резиденты  объединены в промышленном  и инновационно - территориальном кластерах, ОЭЗ ТВТ и национальном центре СВЧ-электроники.</a:t>
            </a:r>
          </a:p>
          <a:p>
            <a:pPr eaLnBrk="1" hangingPunct="1"/>
            <a:r>
              <a:rPr lang="ru-RU" sz="2000" smtClean="0">
                <a:ea typeface="Calibri" pitchFamily="34" charset="0"/>
                <a:sym typeface="Calibri" pitchFamily="34" charset="0"/>
              </a:rPr>
              <a:t>На территории города научно-образовательную деятельность ведут 3 вуза, 4 исследовательских института, колледж, гимназия и 6 школ. В городе имеются высокопрофессиональные профессорско-преподавательские кадры, аспирантура и ученый совет. </a:t>
            </a:r>
          </a:p>
          <a:p>
            <a:pPr eaLnBrk="1" hangingPunct="1"/>
            <a:r>
              <a:rPr lang="ru-RU" sz="2000" smtClean="0">
                <a:ea typeface="Calibri" pitchFamily="34" charset="0"/>
                <a:sym typeface="Calibri" pitchFamily="34" charset="0"/>
              </a:rPr>
              <a:t>Опыт организации школьных и молодежных образовательных программ, в том числе, всероссийского и международного уровня.</a:t>
            </a:r>
          </a:p>
          <a:p>
            <a:pPr eaLnBrk="1" hangingPunct="1"/>
            <a:r>
              <a:rPr lang="ru-RU" sz="2000" smtClean="0">
                <a:ea typeface="Calibri" pitchFamily="34" charset="0"/>
                <a:sym typeface="Calibri" pitchFamily="34" charset="0"/>
              </a:rPr>
              <a:t>Удобное расположения здания технопарка.</a:t>
            </a:r>
          </a:p>
          <a:p>
            <a:pPr eaLnBrk="1" hangingPunct="1"/>
            <a:r>
              <a:rPr lang="ru-RU" sz="2000" smtClean="0">
                <a:ea typeface="Calibri" pitchFamily="34" charset="0"/>
                <a:sym typeface="Calibri" pitchFamily="34" charset="0"/>
              </a:rPr>
              <a:t>Развитая социальная инфраструктура, включая гостиницы и общежития, что позволяет организовывать многодневные программы, доступные для школьников всех городов Подмосковья и России.</a:t>
            </a:r>
          </a:p>
          <a:p>
            <a:pPr eaLnBrk="1" hangingPunct="1"/>
            <a:endParaRPr lang="ru-RU" sz="2000" smtClean="0">
              <a:ea typeface="Calibri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160263-FBF5-43E0-A21E-4E75C745B594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550" y="173038"/>
            <a:ext cx="9307513" cy="6365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 smtClean="0">
                <a:solidFill>
                  <a:srgbClr val="1F4E7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sym typeface="Arial" pitchFamily="34" charset="0"/>
              </a:rPr>
              <a:t>Конкурентные преимущества</a:t>
            </a:r>
            <a:endParaRPr lang="ru-RU" sz="34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61828B-75F5-4DDA-AAC9-C4092A7D04E9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10" name="Заголовок 2"/>
          <p:cNvSpPr>
            <a:spLocks noGrp="1"/>
          </p:cNvSpPr>
          <p:nvPr>
            <p:ph type="title"/>
          </p:nvPr>
        </p:nvSpPr>
        <p:spPr>
          <a:xfrm>
            <a:off x="167957" y="1"/>
            <a:ext cx="11201027" cy="99474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 smtClean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cs typeface="Times New Roman"/>
              </a:rPr>
              <a:t>Потребность в дополнительных средствах для реализации проекта?</a:t>
            </a:r>
            <a:endParaRPr lang="en-US" sz="3400" dirty="0"/>
          </a:p>
        </p:txBody>
      </p:sp>
      <p:sp>
        <p:nvSpPr>
          <p:cNvPr id="24580" name="Rectangle 4"/>
          <p:cNvSpPr>
            <a:spLocks/>
          </p:cNvSpPr>
          <p:nvPr/>
        </p:nvSpPr>
        <p:spPr bwMode="auto">
          <a:xfrm>
            <a:off x="390525" y="1271588"/>
            <a:ext cx="1129665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rIns="45720">
            <a:spAutoFit/>
          </a:bodyPr>
          <a:lstStyle/>
          <a:p>
            <a:pPr hangingPunct="0"/>
            <a:r>
              <a:rPr lang="ru-RU" altLang="ru-RU" sz="2600" dirty="0" smtClean="0">
                <a:sym typeface="Arial" pitchFamily="34" charset="0"/>
              </a:rPr>
              <a:t>Необходимо </a:t>
            </a:r>
            <a:r>
              <a:rPr lang="ru-RU" altLang="ru-RU" sz="2600" dirty="0">
                <a:sym typeface="Arial" pitchFamily="34" charset="0"/>
              </a:rPr>
              <a:t>закупить оборудование и мебель на </a:t>
            </a:r>
            <a:r>
              <a:rPr lang="ru-RU" altLang="ru-RU" sz="2600" dirty="0" smtClean="0">
                <a:sym typeface="Arial" pitchFamily="34" charset="0"/>
              </a:rPr>
              <a:t>35 </a:t>
            </a:r>
            <a:r>
              <a:rPr lang="ru-RU" altLang="ru-RU" sz="2600" dirty="0">
                <a:sym typeface="Arial" pitchFamily="34" charset="0"/>
              </a:rPr>
              <a:t>млн. руб. в т.ч.:</a:t>
            </a:r>
          </a:p>
          <a:p>
            <a:pPr hangingPunct="0">
              <a:buFontTx/>
              <a:buChar char="-"/>
            </a:pPr>
            <a:r>
              <a:rPr lang="ru-RU" altLang="ru-RU" sz="2600" dirty="0">
                <a:sym typeface="Arial" pitchFamily="34" charset="0"/>
              </a:rPr>
              <a:t> Исследовательская лаборатория – 4,5 млн. руб.</a:t>
            </a:r>
          </a:p>
          <a:p>
            <a:pPr hangingPunct="0">
              <a:buFontTx/>
              <a:buChar char="-"/>
            </a:pPr>
            <a:r>
              <a:rPr lang="ru-RU" altLang="ru-RU" sz="2600" dirty="0">
                <a:sym typeface="Arial" pitchFamily="34" charset="0"/>
              </a:rPr>
              <a:t> Лаборатория робототехники – </a:t>
            </a:r>
            <a:r>
              <a:rPr lang="ru-RU" altLang="ru-RU" sz="2600" dirty="0" smtClean="0">
                <a:sym typeface="Arial" pitchFamily="34" charset="0"/>
              </a:rPr>
              <a:t>5,0 </a:t>
            </a:r>
            <a:r>
              <a:rPr lang="ru-RU" altLang="ru-RU" sz="2600" dirty="0">
                <a:sym typeface="Arial" pitchFamily="34" charset="0"/>
              </a:rPr>
              <a:t>млн. руб.</a:t>
            </a:r>
          </a:p>
          <a:p>
            <a:pPr hangingPunct="0">
              <a:buFontTx/>
              <a:buChar char="-"/>
            </a:pPr>
            <a:r>
              <a:rPr lang="ru-RU" altLang="ru-RU" sz="2600" dirty="0">
                <a:sym typeface="Arial" pitchFamily="34" charset="0"/>
              </a:rPr>
              <a:t> Лаборатория лазерных технологий и фотоники – 3,5 млн.руб.</a:t>
            </a:r>
          </a:p>
          <a:p>
            <a:pPr hangingPunct="0">
              <a:buFontTx/>
              <a:buChar char="-"/>
            </a:pPr>
            <a:r>
              <a:rPr lang="ru-RU" altLang="ru-RU" sz="2600" dirty="0">
                <a:sym typeface="Arial" pitchFamily="34" charset="0"/>
              </a:rPr>
              <a:t> Лаборатория </a:t>
            </a:r>
            <a:r>
              <a:rPr lang="ru-RU" altLang="ru-RU" sz="2600" dirty="0" err="1">
                <a:sym typeface="Arial" pitchFamily="34" charset="0"/>
              </a:rPr>
              <a:t>СВЧ-радиоэлектроники</a:t>
            </a:r>
            <a:r>
              <a:rPr lang="ru-RU" altLang="ru-RU" sz="2600" dirty="0">
                <a:sym typeface="Arial" pitchFamily="34" charset="0"/>
              </a:rPr>
              <a:t> – </a:t>
            </a:r>
            <a:r>
              <a:rPr lang="ru-RU" altLang="ru-RU" sz="2600" dirty="0" smtClean="0">
                <a:sym typeface="Arial" pitchFamily="34" charset="0"/>
              </a:rPr>
              <a:t>5,5 </a:t>
            </a:r>
            <a:r>
              <a:rPr lang="ru-RU" altLang="ru-RU" sz="2600" dirty="0">
                <a:sym typeface="Arial" pitchFamily="34" charset="0"/>
              </a:rPr>
              <a:t>млн.руб.</a:t>
            </a:r>
          </a:p>
          <a:p>
            <a:pPr hangingPunct="0">
              <a:buFontTx/>
              <a:buChar char="-"/>
            </a:pPr>
            <a:r>
              <a:rPr lang="ru-RU" altLang="ru-RU" sz="2600" dirty="0">
                <a:sym typeface="Arial" pitchFamily="34" charset="0"/>
              </a:rPr>
              <a:t> Класс информационных технологий – 5,5  млн. руб.</a:t>
            </a:r>
          </a:p>
          <a:p>
            <a:pPr hangingPunct="0">
              <a:buFontTx/>
              <a:buChar char="-"/>
            </a:pPr>
            <a:r>
              <a:rPr lang="ru-RU" altLang="ru-RU" sz="2600" dirty="0">
                <a:sym typeface="Arial" pitchFamily="34" charset="0"/>
              </a:rPr>
              <a:t> Лаборатория прототипирования – 2,5 млн. руб.</a:t>
            </a:r>
          </a:p>
          <a:p>
            <a:pPr hangingPunct="0">
              <a:buFontTx/>
              <a:buChar char="-"/>
            </a:pPr>
            <a:r>
              <a:rPr lang="ru-RU" altLang="ru-RU" sz="2600" dirty="0">
                <a:sym typeface="Arial" pitchFamily="34" charset="0"/>
              </a:rPr>
              <a:t> Мастерская – </a:t>
            </a:r>
            <a:r>
              <a:rPr lang="ru-RU" altLang="ru-RU" sz="2600" dirty="0" smtClean="0">
                <a:sym typeface="Arial" pitchFamily="34" charset="0"/>
              </a:rPr>
              <a:t>4,5 </a:t>
            </a:r>
            <a:r>
              <a:rPr lang="ru-RU" altLang="ru-RU" sz="2600" dirty="0">
                <a:sym typeface="Arial" pitchFamily="34" charset="0"/>
              </a:rPr>
              <a:t>млн. руб.</a:t>
            </a:r>
          </a:p>
          <a:p>
            <a:pPr hangingPunct="0">
              <a:buFontTx/>
              <a:buChar char="-"/>
            </a:pPr>
            <a:r>
              <a:rPr lang="ru-RU" altLang="ru-RU" sz="2600" dirty="0">
                <a:sym typeface="Arial" pitchFamily="34" charset="0"/>
              </a:rPr>
              <a:t> Лаборатория </a:t>
            </a:r>
            <a:r>
              <a:rPr lang="ru-RU" altLang="ru-RU" sz="2600" dirty="0" err="1">
                <a:sym typeface="Arial" pitchFamily="34" charset="0"/>
              </a:rPr>
              <a:t>геоинформационных</a:t>
            </a:r>
            <a:r>
              <a:rPr lang="ru-RU" altLang="ru-RU" sz="2600" dirty="0">
                <a:sym typeface="Arial" pitchFamily="34" charset="0"/>
              </a:rPr>
              <a:t> систем – 1,0 млн. руб.</a:t>
            </a:r>
          </a:p>
          <a:p>
            <a:pPr hangingPunct="0">
              <a:buFontTx/>
              <a:buChar char="-"/>
            </a:pPr>
            <a:r>
              <a:rPr lang="ru-RU" altLang="ru-RU" sz="2600" dirty="0">
                <a:sym typeface="Arial" pitchFamily="34" charset="0"/>
              </a:rPr>
              <a:t> Учебно-техническая лаборатория для детей с ограниченными </a:t>
            </a:r>
            <a:r>
              <a:rPr lang="ru-RU" altLang="ru-RU" sz="2600" dirty="0" smtClean="0">
                <a:sym typeface="Arial" pitchFamily="34" charset="0"/>
              </a:rPr>
              <a:t>физическими </a:t>
            </a:r>
            <a:r>
              <a:rPr lang="ru-RU" altLang="ru-RU" sz="2600" dirty="0">
                <a:sym typeface="Arial" pitchFamily="34" charset="0"/>
              </a:rPr>
              <a:t>возможностями – </a:t>
            </a:r>
            <a:r>
              <a:rPr lang="ru-RU" altLang="ru-RU" sz="2600" dirty="0" smtClean="0">
                <a:sym typeface="Arial" pitchFamily="34" charset="0"/>
              </a:rPr>
              <a:t>3,0 </a:t>
            </a:r>
            <a:r>
              <a:rPr lang="ru-RU" altLang="ru-RU" sz="2600" dirty="0">
                <a:sym typeface="Arial" pitchFamily="34" charset="0"/>
              </a:rPr>
              <a:t>млн. руб</a:t>
            </a:r>
            <a:r>
              <a:rPr lang="ru-RU" altLang="ru-RU" sz="2600" dirty="0" smtClean="0">
                <a:sym typeface="Arial" pitchFamily="34" charset="0"/>
              </a:rPr>
              <a:t>.         </a:t>
            </a:r>
            <a:endParaRPr lang="ru-RU" altLang="ru-RU" sz="2600" dirty="0">
              <a:sym typeface="Arial" pitchFamily="34" charset="0"/>
            </a:endParaRPr>
          </a:p>
          <a:p>
            <a:pPr hangingPunct="0"/>
            <a:endParaRPr lang="ru-RU" altLang="ru-RU" sz="2400" dirty="0">
              <a:sym typeface="Arial" pitchFamily="34" charset="0"/>
            </a:endParaRPr>
          </a:p>
          <a:p>
            <a:pPr hangingPunct="0"/>
            <a:r>
              <a:rPr lang="ru-RU" altLang="ru-RU" sz="2400" dirty="0">
                <a:solidFill>
                  <a:srgbClr val="FF0000"/>
                </a:solidFill>
                <a:sym typeface="Arial" pitchFamily="34" charset="0"/>
              </a:rPr>
              <a:t> 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32" name="Group 56"/>
          <p:cNvGraphicFramePr>
            <a:graphicFrameLocks noGrp="1"/>
          </p:cNvGraphicFramePr>
          <p:nvPr/>
        </p:nvGraphicFramePr>
        <p:xfrm>
          <a:off x="719138" y="1341438"/>
          <a:ext cx="10753725" cy="2807970"/>
        </p:xfrm>
        <a:graphic>
          <a:graphicData uri="http://schemas.openxmlformats.org/drawingml/2006/table">
            <a:tbl>
              <a:tblPr/>
              <a:tblGrid>
                <a:gridCol w="889000"/>
                <a:gridCol w="5543550"/>
                <a:gridCol w="1536700"/>
                <a:gridCol w="1343025"/>
                <a:gridCol w="14414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№ п/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п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Направления инвестиций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2016 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2017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2018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1.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Реконструкция объекта (*)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1 200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1.1.    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Затраты на ремонт и перепланировку помещений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1 200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2.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Затраты на приобретение оборудования (**)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12 000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29 000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2.1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Затраты на эксплуатацию оборудования (в т.ч. целевая и техническая)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8 500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8 500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3.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Итого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14 400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37 500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8 500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4.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Итого нарастающим итогом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14 400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50 700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59 200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9" name="Прямая соединительная линия 38"/>
          <p:cNvCxnSpPr/>
          <p:nvPr/>
        </p:nvCxnSpPr>
        <p:spPr>
          <a:xfrm>
            <a:off x="334963" y="5157788"/>
            <a:ext cx="11425237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76" name="Прямоугольник 45"/>
          <p:cNvSpPr>
            <a:spLocks noChangeArrowheads="1"/>
          </p:cNvSpPr>
          <p:nvPr/>
        </p:nvSpPr>
        <p:spPr bwMode="auto">
          <a:xfrm>
            <a:off x="10320338" y="908050"/>
            <a:ext cx="1055687" cy="288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20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тыс. руб.</a:t>
            </a:r>
          </a:p>
        </p:txBody>
      </p:sp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167957" y="296341"/>
            <a:ext cx="11201027" cy="698399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 smtClean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cs typeface="Times New Roman"/>
              </a:rPr>
              <a:t>Инвестиционные затраты</a:t>
            </a:r>
            <a:endParaRPr lang="en-US" sz="3400" dirty="0"/>
          </a:p>
        </p:txBody>
      </p:sp>
      <p:sp>
        <p:nvSpPr>
          <p:cNvPr id="26678" name="TextBox 5"/>
          <p:cNvSpPr txBox="1">
            <a:spLocks noChangeArrowheads="1"/>
          </p:cNvSpPr>
          <p:nvPr/>
        </p:nvSpPr>
        <p:spPr bwMode="auto">
          <a:xfrm>
            <a:off x="706438" y="4294188"/>
            <a:ext cx="10682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 *  - проект планировки помещений представлен</a:t>
            </a:r>
          </a:p>
          <a:p>
            <a:r>
              <a:rPr lang="ru-RU" i="1"/>
              <a:t>**  - перечень затрат на оборудование представлен</a:t>
            </a:r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3C3EE3B-428C-464D-8F0B-D3324252F11B}" type="slidenum">
              <a:rPr lang="ru-RU"/>
              <a:pPr>
                <a:defRPr/>
              </a:pPr>
              <a:t>8</a:t>
            </a:fld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99" name="Group 99"/>
          <p:cNvGraphicFramePr>
            <a:graphicFrameLocks noGrp="1"/>
          </p:cNvGraphicFramePr>
          <p:nvPr/>
        </p:nvGraphicFramePr>
        <p:xfrm>
          <a:off x="601663" y="1341438"/>
          <a:ext cx="10799762" cy="3997213"/>
        </p:xfrm>
        <a:graphic>
          <a:graphicData uri="http://schemas.openxmlformats.org/drawingml/2006/table">
            <a:tbl>
              <a:tblPr/>
              <a:tblGrid>
                <a:gridCol w="3148012"/>
                <a:gridCol w="955675"/>
                <a:gridCol w="957263"/>
                <a:gridCol w="955675"/>
                <a:gridCol w="957262"/>
                <a:gridCol w="955675"/>
                <a:gridCol w="957263"/>
                <a:gridCol w="955675"/>
                <a:gridCol w="957262"/>
              </a:tblGrid>
              <a:tr h="4191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Виды работ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2016 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2017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2018 год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8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121920" marR="12192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тыс. руб.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Реконструкция объекта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 1 200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9.09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1 200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2.23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Оснащение оборудованием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12 000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90.91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23 000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73.01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35 000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65.06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Целевая эксплуатация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6 500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20.64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7 000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76.92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13 500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25.09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4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Техническая эксплуатация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2 000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6.35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2 100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23.08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4 100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7.62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20000"/>
                      </a:schemeClr>
                    </a:solidFill>
                  </a:tcPr>
                </a:tc>
              </a:tr>
              <a:tr h="10110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13 200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31 500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9 100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53 800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100</a:t>
                      </a:r>
                    </a:p>
                  </a:txBody>
                  <a:tcPr marL="121920" marR="121920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39" name="Прямоугольник 45"/>
          <p:cNvSpPr>
            <a:spLocks noChangeArrowheads="1"/>
          </p:cNvSpPr>
          <p:nvPr/>
        </p:nvSpPr>
        <p:spPr bwMode="auto">
          <a:xfrm>
            <a:off x="10320338" y="908050"/>
            <a:ext cx="1055687" cy="288925"/>
          </a:xfrm>
          <a:prstGeom prst="rect">
            <a:avLst/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200">
                <a:solidFill>
                  <a:srgbClr val="000000"/>
                </a:solidFill>
                <a:latin typeface="Segoe UI" pitchFamily="34" charset="0"/>
                <a:cs typeface="Segoe UI" pitchFamily="34" charset="0"/>
              </a:rPr>
              <a:t>тыс. руб.</a:t>
            </a:r>
          </a:p>
        </p:txBody>
      </p:sp>
      <p:sp>
        <p:nvSpPr>
          <p:cNvPr id="8" name="Заголовок 2"/>
          <p:cNvSpPr>
            <a:spLocks noGrp="1"/>
          </p:cNvSpPr>
          <p:nvPr>
            <p:ph type="title"/>
          </p:nvPr>
        </p:nvSpPr>
        <p:spPr>
          <a:xfrm>
            <a:off x="167957" y="296341"/>
            <a:ext cx="11201027" cy="698399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dirty="0" smtClean="0">
                <a:ln w="10541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cs typeface="Times New Roman"/>
              </a:rPr>
              <a:t>Финансовая модель: 2016 – 2018 годы</a:t>
            </a:r>
            <a:endParaRPr lang="en-US" sz="3400" dirty="0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4590CB-9E30-4951-A417-D588BAD5C74B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1099800" y="76200"/>
            <a:ext cx="1092200" cy="935083"/>
            <a:chOff x="11099800" y="76200"/>
            <a:chExt cx="1092200" cy="93508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1099800" y="76200"/>
              <a:ext cx="1092200" cy="92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14" descr="C:\Users\Danil\Documents\Герб Фрязино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62923" y="78330"/>
              <a:ext cx="755665" cy="93295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5972</TotalTime>
  <Words>1318</Words>
  <Application>Microsoft Office PowerPoint</Application>
  <PresentationFormat>Произвольный</PresentationFormat>
  <Paragraphs>461</Paragraphs>
  <Slides>15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 Место Детского технопарка в системе стратегического управления Наукоградом Фрязино</vt:lpstr>
      <vt:lpstr>Место Детского технопарка в системе подготовки инженерных кадров и рабочих специальностей</vt:lpstr>
      <vt:lpstr>Место Детского технопарка в образовательной  системе страны</vt:lpstr>
      <vt:lpstr>  Паспорт Детского технопарка</vt:lpstr>
      <vt:lpstr>Конкурентные преимущества</vt:lpstr>
      <vt:lpstr>Потребность в дополнительных средствах для реализации проекта?</vt:lpstr>
      <vt:lpstr>Инвестиционные затраты</vt:lpstr>
      <vt:lpstr>Финансовая модель: 2016 – 2018 годы</vt:lpstr>
      <vt:lpstr>Затраты на обеспечение текущей  деятельности технопарка</vt:lpstr>
      <vt:lpstr>Источники финансирования 2016 – 2018 г.</vt:lpstr>
      <vt:lpstr>Слайд 12</vt:lpstr>
      <vt:lpstr>Слайд 13</vt:lpstr>
      <vt:lpstr>Слайд 14</vt:lpstr>
      <vt:lpstr>Слайд 15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АКЦИОНЕРНОЕ ОБЩЕСТВО КРИОГЕННОГО МАШИНОСТРОЕНИЯ ОАО «КР</dc:title>
  <dc:creator>Drema</dc:creator>
  <cp:lastModifiedBy>Михальченков</cp:lastModifiedBy>
  <cp:revision>436</cp:revision>
  <cp:lastPrinted>2015-12-14T08:44:21Z</cp:lastPrinted>
  <dcterms:created xsi:type="dcterms:W3CDTF">2014-09-12T05:39:38Z</dcterms:created>
  <dcterms:modified xsi:type="dcterms:W3CDTF">2016-08-22T11:38:35Z</dcterms:modified>
</cp:coreProperties>
</file>